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7"/>
  </p:notesMasterIdLst>
  <p:sldIdLst>
    <p:sldId id="256" r:id="rId5"/>
    <p:sldId id="290" r:id="rId6"/>
    <p:sldId id="550143775" r:id="rId7"/>
    <p:sldId id="550143787" r:id="rId8"/>
    <p:sldId id="289" r:id="rId9"/>
    <p:sldId id="291" r:id="rId10"/>
    <p:sldId id="292" r:id="rId11"/>
    <p:sldId id="550143774" r:id="rId12"/>
    <p:sldId id="550143777" r:id="rId13"/>
    <p:sldId id="550143776" r:id="rId14"/>
    <p:sldId id="550143778" r:id="rId15"/>
    <p:sldId id="550143779" r:id="rId16"/>
    <p:sldId id="550143780" r:id="rId17"/>
    <p:sldId id="550143782" r:id="rId18"/>
    <p:sldId id="550143783" r:id="rId19"/>
    <p:sldId id="550143784" r:id="rId20"/>
    <p:sldId id="550143785" r:id="rId21"/>
    <p:sldId id="550143786" r:id="rId22"/>
    <p:sldId id="550143781" r:id="rId23"/>
    <p:sldId id="287" r:id="rId24"/>
    <p:sldId id="271" r:id="rId25"/>
    <p:sldId id="272" r:id="rId26"/>
  </p:sldIdLst>
  <p:sldSz cx="18288000" cy="10287000"/>
  <p:notesSz cx="6858000" cy="9144000"/>
  <p:embeddedFontLst>
    <p:embeddedFont>
      <p:font typeface="AppD Sans" pitchFamily="2" charset="77"/>
      <p:regular r:id="rId28"/>
    </p:embeddedFont>
    <p:embeddedFont>
      <p:font typeface="CiscoSansTT Extra Light" panose="020F0502020204030204" pitchFamily="34" charset="0"/>
      <p:regular r:id="rId29"/>
      <p:bold r:id="rId30"/>
      <p:italic r:id="rId31"/>
      <p:boldItalic r:id="rId32"/>
    </p:embeddedFont>
    <p:embeddedFont>
      <p:font typeface="CiscoSansTT ExtraLight" panose="020B0303020201020303" pitchFamily="34" charset="0"/>
      <p:regular r:id="rId33"/>
      <p:italic r:id="rId34"/>
    </p:embeddedFont>
    <p:embeddedFont>
      <p:font typeface="CiscoSansTT Light" panose="020B0503020201020303" pitchFamily="34" charset="0"/>
      <p:regular r:id="rId35"/>
      <p:italic r:id="rId36"/>
    </p:embeddedFont>
    <p:embeddedFont>
      <p:font typeface="CiscoSansTT Medium" panose="020B0903020201090303" pitchFamily="34" charset="0"/>
      <p:regular r:id="rId37"/>
      <p:italic r:id="rId38"/>
    </p:embeddedFont>
    <p:embeddedFont>
      <p:font typeface="Lexend" pitchFamily="2" charset="77"/>
      <p:regular r:id="rId39"/>
      <p:bold r:id="rId40"/>
      <p:italic r:id="rId41"/>
      <p:boldItalic r:id="rId42"/>
    </p:embeddedFont>
    <p:embeddedFont>
      <p:font typeface="Lexend Medium" pitchFamily="2" charset="77"/>
      <p:regular r:id="rId43"/>
      <p:bold r:id="rId44"/>
    </p:embeddedFont>
    <p:embeddedFont>
      <p:font typeface="Roboto Mono" pitchFamily="49" charset="0"/>
      <p:regular r:id="rId45"/>
      <p:bold r:id="rId46"/>
      <p:italic r:id="rId47"/>
      <p:boldItalic r:id="rId48"/>
    </p:embeddedFont>
    <p:embeddedFont>
      <p:font typeface="Splunk Data Sans Pro" panose="020B0504030202020204" pitchFamily="34" charset="0"/>
      <p:regular r:id="rId49"/>
      <p:bold r:id="rId50"/>
      <p:italic r:id="rId51"/>
      <p:boldItalic r:id="rId52"/>
    </p:embeddedFont>
    <p:embeddedFont>
      <p:font typeface="Splunk Data Sans Pro Black" panose="020B0504030202020204" pitchFamily="34" charset="0"/>
      <p:bold r:id="rId53"/>
    </p:embeddedFont>
    <p:embeddedFont>
      <p:font typeface="Splunk Data Sans Pro XBold" panose="020B0504030202020204" pitchFamily="34" charset="0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9"/>
    <p:restoredTop sz="77117"/>
  </p:normalViewPr>
  <p:slideViewPr>
    <p:cSldViewPr snapToGrid="0">
      <p:cViewPr>
        <p:scale>
          <a:sx n="80" d="100"/>
          <a:sy n="80" d="100"/>
        </p:scale>
        <p:origin x="1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configuration assessment tool is amazing for showing us the current maturity of an AppDynamics 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we have developed a way to utilize the outputs from the Configuration Assessment to compare a pervious output against a current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Using this we can now determine what direction we are going with regards to Maturity – this direction can help identify areas for improvement – to improve application performance monitoring and help you get the most out of your investment </a:t>
            </a:r>
            <a:endParaRPr dirty="0"/>
          </a:p>
        </p:txBody>
      </p:sp>
      <p:sp>
        <p:nvSpPr>
          <p:cNvPr id="555" name="Google Shape;5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7649-FE32-87B3-B322-4EACE99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DB03D-B182-B7F3-8FC7-6D6810588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E790-7A60-559E-A799-8C7C5058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369A-EE34-9935-DC2E-2893E93A4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94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3116-1EC6-923D-CF3C-E65A560A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9AEB0-E77E-350C-344B-8B7428A5B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4DCF4-6C89-A69D-8036-1ED354052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6B22-01DC-F0B4-6E53-3175F045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02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9729-5FA2-2E57-C858-4C423F53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6F92-EC1D-E816-EFD8-968745545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51395-8415-575F-9527-06A9289B9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A2246-2CFE-DF3C-F08A-A564C6FC8A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51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8B8A-ADDE-9598-32AD-AC1A3265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077CE-D96E-5961-26A1-3F70AB4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03D13-5BF1-F5A5-2116-E5A1A584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936C-CDB7-A875-B909-A5663F89A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66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20D6-9346-5953-B019-88445E42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0704B-B4DE-39A9-6693-C93C598F5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4EB2A-262E-F757-7114-27D93D1D5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8538-89B1-59C8-B36E-30620F2B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30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A483-6705-FE10-5A52-84EDFD7D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BB638-8650-4432-5022-F6A3DF2C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44BD5-D1EC-D2D7-C9C0-30D6CEAA6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EFD3-7566-0BF3-77C3-4A1A3786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7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27E7-0ABC-E767-662A-98DAA7DF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43A05-DAD5-252F-A1FB-0A5B7FBE5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CFC9C-CD47-8530-1183-60A0E81C0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E2047-9363-6C2A-9178-B1B922B5F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427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F314-70A8-757A-DA1B-7BCF85FF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77F6C-4FDF-DD4B-CFD1-BC29FDD83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71F87-054B-20C3-2D6F-023408130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271B-F899-4A96-C6E5-37D66F2B8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51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8820-6946-DEEA-7B32-26AD86EC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50C22-490C-BA2E-C6A2-973E94832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279A8-3974-02A7-BA19-08FE6310A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4E6D-D44E-F076-430F-2DE6C7B3D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8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83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02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5383-C746-173B-C2BF-A454BEF2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B00D7-BB07-A255-759B-B68981C4A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93891-41C5-2BA3-D62A-06AAF8D1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BA92-26F4-8451-2030-BD8646A52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37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compares the output from a previous Overall Assessment against the output from a current Overall Assessment.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30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is generated from the Analysis Tab on the Maturity Assessment APM Output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30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95B525B-CC32-3958-0648-D31DC301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F47F4AA7-46DA-3DAF-21A8-1C3F9F553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02DF7EF-85A3-F5FE-AE08-6AD5F4D1A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not automated with detail for next steps – if you choose to keep this in the presentation, please update with what you feel are priority updates based on results</a:t>
            </a: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7644E65F-6371-9915-595D-7B7511D1CF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94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2A6C462-BF0C-2C90-C96F-05F22488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5FF0BB11-8BD2-731C-FCD9-4F037837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D9F31F9-7745-AC91-8D53-0F7C0897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B32BDD00-56F2-8EEB-3FF9-8E92CFA0B4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64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FE0-ADCC-9BA8-7935-C9763E63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7BF25-3126-18C3-59C9-AC2EBD000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B156-BE5C-D926-C6B7-9580B1FE8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E4FC-CD05-29F1-F779-969A1ED48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38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FA0-EAA7-045C-32B9-30594705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4B6D-7699-512C-E635-225B6AEAC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5BB02-34A5-4D93-307E-1ED20412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451-726B-4ECD-66A5-E79741A5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_2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10"/>
          <a:stretch/>
        </p:blipFill>
        <p:spPr>
          <a:xfrm>
            <a:off x="714150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914400" y="8198168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3121650" y="914400"/>
            <a:ext cx="4252200" cy="8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lt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914400" y="1737350"/>
            <a:ext cx="10424100" cy="76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914400" y="9144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91440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14400" y="3017525"/>
            <a:ext cx="79551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"/>
          </p:nvPr>
        </p:nvSpPr>
        <p:spPr>
          <a:xfrm>
            <a:off x="941835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418355" y="3017525"/>
            <a:ext cx="7955100" cy="1005900"/>
          </a:xfrm>
          <a:prstGeom prst="rect">
            <a:avLst/>
          </a:prstGeom>
          <a:gradFill>
            <a:gsLst>
              <a:gs pos="0">
                <a:schemeClr val="accent2"/>
              </a:gs>
              <a:gs pos="26000">
                <a:schemeClr val="accent2"/>
              </a:gs>
              <a:gs pos="89000">
                <a:schemeClr val="accent3"/>
              </a:gs>
              <a:gs pos="100000">
                <a:schemeClr val="accent3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Lexend"/>
              <a:buNone/>
              <a:defRPr sz="14000" b="1" i="0"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1317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xend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 i="0">
                <a:solidFill>
                  <a:schemeClr val="l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15374875" y="8922425"/>
            <a:ext cx="2168648" cy="1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Text Blocks">
  <p:cSld name="Four Content_1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914400" y="4023425"/>
            <a:ext cx="37032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2"/>
          </p:nvPr>
        </p:nvSpPr>
        <p:spPr>
          <a:xfrm>
            <a:off x="914400" y="3017525"/>
            <a:ext cx="3703200" cy="1005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3"/>
          </p:nvPr>
        </p:nvSpPr>
        <p:spPr>
          <a:xfrm>
            <a:off x="516640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4"/>
          </p:nvPr>
        </p:nvSpPr>
        <p:spPr>
          <a:xfrm>
            <a:off x="5166407" y="3017525"/>
            <a:ext cx="37032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88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5"/>
          </p:nvPr>
        </p:nvSpPr>
        <p:spPr>
          <a:xfrm>
            <a:off x="94183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6"/>
          </p:nvPr>
        </p:nvSpPr>
        <p:spPr>
          <a:xfrm>
            <a:off x="9418408" y="3017525"/>
            <a:ext cx="3703200" cy="100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7"/>
          </p:nvPr>
        </p:nvSpPr>
        <p:spPr>
          <a:xfrm>
            <a:off x="136704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8"/>
          </p:nvPr>
        </p:nvSpPr>
        <p:spPr>
          <a:xfrm>
            <a:off x="13670409" y="3017525"/>
            <a:ext cx="3703200" cy="1005900"/>
          </a:xfrm>
          <a:prstGeom prst="rect">
            <a:avLst/>
          </a:prstGeom>
          <a:gradFill>
            <a:gsLst>
              <a:gs pos="0">
                <a:schemeClr val="accent3"/>
              </a:gs>
              <a:gs pos="19000">
                <a:schemeClr val="accent3"/>
              </a:gs>
              <a:gs pos="62000">
                <a:schemeClr val="accent2"/>
              </a:gs>
              <a:gs pos="100000">
                <a:schemeClr val="accent2"/>
              </a:gs>
            </a:gsLst>
            <a:lin ang="1080140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658375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98" name="Google Shape;198;p2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"/>
          </p:nvPr>
        </p:nvSpPr>
        <p:spPr>
          <a:xfrm>
            <a:off x="122532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Right">
  <p:cSld name="Chart and Conten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59844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914400" y="3222425"/>
            <a:ext cx="5984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914400" y="4297675"/>
            <a:ext cx="5669400" cy="5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7629450" y="150"/>
            <a:ext cx="1068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10" name="Google Shape;210;p31"/>
          <p:cNvSpPr>
            <a:spLocks noGrp="1"/>
          </p:cNvSpPr>
          <p:nvPr>
            <p:ph type="pic" idx="3"/>
          </p:nvPr>
        </p:nvSpPr>
        <p:spPr>
          <a:xfrm>
            <a:off x="7498150" y="0"/>
            <a:ext cx="10818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1704150" y="914400"/>
            <a:ext cx="5669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11704150" y="2377450"/>
            <a:ext cx="5669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1704150" y="3657600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26" name="Google Shape;226;p33"/>
          <p:cNvSpPr>
            <a:spLocks noGrp="1"/>
          </p:cNvSpPr>
          <p:nvPr>
            <p:ph type="pic" idx="3"/>
          </p:nvPr>
        </p:nvSpPr>
        <p:spPr>
          <a:xfrm>
            <a:off x="146400" y="0"/>
            <a:ext cx="106434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3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2" name="Google Shape;232;p34"/>
          <p:cNvSpPr>
            <a:spLocks noGrp="1"/>
          </p:cNvSpPr>
          <p:nvPr>
            <p:ph type="pic" idx="2"/>
          </p:nvPr>
        </p:nvSpPr>
        <p:spPr>
          <a:xfrm>
            <a:off x="10246237" y="1092586"/>
            <a:ext cx="3897900" cy="84126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34173" y="914400"/>
            <a:ext cx="4324555" cy="87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1" y="741663"/>
            <a:ext cx="6349125" cy="8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9451163" y="1048951"/>
            <a:ext cx="5734800" cy="81891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41" name="Google Shape;241;p35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0400" y="914400"/>
            <a:ext cx="12466427" cy="10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>
            <a:spLocks noGrp="1"/>
          </p:cNvSpPr>
          <p:nvPr>
            <p:ph type="pic" idx="2"/>
          </p:nvPr>
        </p:nvSpPr>
        <p:spPr>
          <a:xfrm>
            <a:off x="6941750" y="1128650"/>
            <a:ext cx="11955000" cy="69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5120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914400" y="2377450"/>
            <a:ext cx="5120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5120400" cy="57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Laptop 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75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351" y="459700"/>
            <a:ext cx="15567324" cy="93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>
            <a:spLocks noGrp="1"/>
          </p:cNvSpPr>
          <p:nvPr>
            <p:ph type="pic" idx="2"/>
          </p:nvPr>
        </p:nvSpPr>
        <p:spPr>
          <a:xfrm>
            <a:off x="2764391" y="647441"/>
            <a:ext cx="12771600" cy="8258100"/>
          </a:xfrm>
          <a:prstGeom prst="snipRoundRect">
            <a:avLst>
              <a:gd name="adj1" fmla="val 1450"/>
              <a:gd name="adj2" fmla="val 1191"/>
            </a:avLst>
          </a:prstGeom>
          <a:noFill/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Desktop ">
  <p:cSld name="CUSTOM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412" y="278000"/>
            <a:ext cx="13973176" cy="11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>
            <a:spLocks noGrp="1"/>
          </p:cNvSpPr>
          <p:nvPr>
            <p:ph type="pic" idx="2"/>
          </p:nvPr>
        </p:nvSpPr>
        <p:spPr>
          <a:xfrm>
            <a:off x="2444108" y="518145"/>
            <a:ext cx="13399800" cy="7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0"/>
          <p:cNvGrpSpPr/>
          <p:nvPr/>
        </p:nvGrpSpPr>
        <p:grpSpPr>
          <a:xfrm>
            <a:off x="13150248" y="3040350"/>
            <a:ext cx="4206300" cy="4206300"/>
            <a:chOff x="13133196" y="3543300"/>
            <a:chExt cx="4206300" cy="4206300"/>
          </a:xfrm>
        </p:grpSpPr>
        <p:sp>
          <p:nvSpPr>
            <p:cNvPr id="271" name="Google Shape;271;p40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7040850" y="3040350"/>
            <a:ext cx="4206300" cy="4206300"/>
            <a:chOff x="7040850" y="3543300"/>
            <a:chExt cx="4206300" cy="4206300"/>
          </a:xfrm>
        </p:grpSpPr>
        <p:sp>
          <p:nvSpPr>
            <p:cNvPr id="274" name="Google Shape;274;p40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931452" y="3040350"/>
            <a:ext cx="4206300" cy="4206300"/>
            <a:chOff x="914400" y="3543300"/>
            <a:chExt cx="4206300" cy="4206300"/>
          </a:xfrm>
        </p:grpSpPr>
        <p:sp>
          <p:nvSpPr>
            <p:cNvPr id="277" name="Google Shape;277;p40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>
            <a:spLocks noGrp="1"/>
          </p:cNvSpPr>
          <p:nvPr>
            <p:ph type="pic" idx="2"/>
          </p:nvPr>
        </p:nvSpPr>
        <p:spPr>
          <a:xfrm>
            <a:off x="111431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0"/>
          <p:cNvSpPr>
            <a:spLocks noGrp="1"/>
          </p:cNvSpPr>
          <p:nvPr>
            <p:ph type="pic" idx="3"/>
          </p:nvPr>
        </p:nvSpPr>
        <p:spPr>
          <a:xfrm>
            <a:off x="722370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0"/>
          <p:cNvSpPr>
            <a:spLocks noGrp="1"/>
          </p:cNvSpPr>
          <p:nvPr>
            <p:ph type="pic" idx="4"/>
          </p:nvPr>
        </p:nvSpPr>
        <p:spPr>
          <a:xfrm>
            <a:off x="13316019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5"/>
          </p:nvPr>
        </p:nvSpPr>
        <p:spPr>
          <a:xfrm>
            <a:off x="914425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6"/>
          </p:nvPr>
        </p:nvSpPr>
        <p:spPr>
          <a:xfrm>
            <a:off x="7040850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7"/>
          </p:nvPr>
        </p:nvSpPr>
        <p:spPr>
          <a:xfrm>
            <a:off x="13167123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8"/>
          </p:nvPr>
        </p:nvSpPr>
        <p:spPr>
          <a:xfrm>
            <a:off x="9143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9"/>
          </p:nvPr>
        </p:nvSpPr>
        <p:spPr>
          <a:xfrm>
            <a:off x="70408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3"/>
          </p:nvPr>
        </p:nvSpPr>
        <p:spPr>
          <a:xfrm>
            <a:off x="13167195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>
            <a:spLocks noGrp="1"/>
          </p:cNvSpPr>
          <p:nvPr>
            <p:ph type="pic" idx="2"/>
          </p:nvPr>
        </p:nvSpPr>
        <p:spPr>
          <a:xfrm>
            <a:off x="91439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1"/>
          <p:cNvSpPr>
            <a:spLocks noGrp="1"/>
          </p:cNvSpPr>
          <p:nvPr>
            <p:ph type="pic" idx="3"/>
          </p:nvPr>
        </p:nvSpPr>
        <p:spPr>
          <a:xfrm>
            <a:off x="658374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>
            <a:spLocks noGrp="1"/>
          </p:cNvSpPr>
          <p:nvPr>
            <p:ph type="pic" idx="4"/>
          </p:nvPr>
        </p:nvSpPr>
        <p:spPr>
          <a:xfrm>
            <a:off x="12253099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5"/>
          </p:nvPr>
        </p:nvSpPr>
        <p:spPr>
          <a:xfrm>
            <a:off x="91440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6"/>
          </p:nvPr>
        </p:nvSpPr>
        <p:spPr>
          <a:xfrm>
            <a:off x="6583748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7"/>
          </p:nvPr>
        </p:nvSpPr>
        <p:spPr>
          <a:xfrm>
            <a:off x="1225315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subTitle" idx="8"/>
          </p:nvPr>
        </p:nvSpPr>
        <p:spPr>
          <a:xfrm>
            <a:off x="914350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9"/>
          </p:nvPr>
        </p:nvSpPr>
        <p:spPr>
          <a:xfrm>
            <a:off x="6583749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3"/>
          </p:nvPr>
        </p:nvSpPr>
        <p:spPr>
          <a:xfrm>
            <a:off x="12253151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2" name="Google Shape;302;p4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>
            <a:spLocks noGrp="1"/>
          </p:cNvSpPr>
          <p:nvPr>
            <p:ph type="pic" idx="2"/>
          </p:nvPr>
        </p:nvSpPr>
        <p:spPr>
          <a:xfrm>
            <a:off x="914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2"/>
          <p:cNvSpPr>
            <a:spLocks noGrp="1"/>
          </p:cNvSpPr>
          <p:nvPr>
            <p:ph type="pic" idx="3"/>
          </p:nvPr>
        </p:nvSpPr>
        <p:spPr>
          <a:xfrm>
            <a:off x="5166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2"/>
          <p:cNvSpPr>
            <a:spLocks noGrp="1"/>
          </p:cNvSpPr>
          <p:nvPr>
            <p:ph type="pic" idx="4"/>
          </p:nvPr>
        </p:nvSpPr>
        <p:spPr>
          <a:xfrm>
            <a:off x="941830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2"/>
          <p:cNvSpPr>
            <a:spLocks noGrp="1"/>
          </p:cNvSpPr>
          <p:nvPr>
            <p:ph type="pic" idx="5"/>
          </p:nvPr>
        </p:nvSpPr>
        <p:spPr>
          <a:xfrm>
            <a:off x="13670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6"/>
          </p:nvPr>
        </p:nvSpPr>
        <p:spPr>
          <a:xfrm>
            <a:off x="914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7"/>
          </p:nvPr>
        </p:nvSpPr>
        <p:spPr>
          <a:xfrm>
            <a:off x="5166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8"/>
          </p:nvPr>
        </p:nvSpPr>
        <p:spPr>
          <a:xfrm>
            <a:off x="941830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9"/>
          </p:nvPr>
        </p:nvSpPr>
        <p:spPr>
          <a:xfrm>
            <a:off x="13670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3"/>
          </p:nvPr>
        </p:nvSpPr>
        <p:spPr>
          <a:xfrm>
            <a:off x="914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4"/>
          </p:nvPr>
        </p:nvSpPr>
        <p:spPr>
          <a:xfrm>
            <a:off x="5166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5"/>
          </p:nvPr>
        </p:nvSpPr>
        <p:spPr>
          <a:xfrm>
            <a:off x="941830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6"/>
          </p:nvPr>
        </p:nvSpPr>
        <p:spPr>
          <a:xfrm>
            <a:off x="13670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8" name="Google Shape;318;p42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>
            <a:spLocks noGrp="1"/>
          </p:cNvSpPr>
          <p:nvPr>
            <p:ph type="pic" idx="2"/>
          </p:nvPr>
        </p:nvSpPr>
        <p:spPr>
          <a:xfrm>
            <a:off x="9143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3"/>
          <p:cNvSpPr>
            <a:spLocks noGrp="1"/>
          </p:cNvSpPr>
          <p:nvPr>
            <p:ph type="pic" idx="3"/>
          </p:nvPr>
        </p:nvSpPr>
        <p:spPr>
          <a:xfrm>
            <a:off x="431604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3"/>
          <p:cNvSpPr>
            <a:spLocks noGrp="1"/>
          </p:cNvSpPr>
          <p:nvPr>
            <p:ph type="pic" idx="4"/>
          </p:nvPr>
        </p:nvSpPr>
        <p:spPr>
          <a:xfrm>
            <a:off x="771775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3"/>
          <p:cNvSpPr>
            <a:spLocks noGrp="1"/>
          </p:cNvSpPr>
          <p:nvPr>
            <p:ph type="pic" idx="5"/>
          </p:nvPr>
        </p:nvSpPr>
        <p:spPr>
          <a:xfrm>
            <a:off x="11119442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3"/>
          <p:cNvSpPr>
            <a:spLocks noGrp="1"/>
          </p:cNvSpPr>
          <p:nvPr>
            <p:ph type="pic" idx="6"/>
          </p:nvPr>
        </p:nvSpPr>
        <p:spPr>
          <a:xfrm>
            <a:off x="145211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7"/>
          </p:nvPr>
        </p:nvSpPr>
        <p:spPr>
          <a:xfrm>
            <a:off x="914350" y="6005815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9143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9"/>
          </p:nvPr>
        </p:nvSpPr>
        <p:spPr>
          <a:xfrm>
            <a:off x="43160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43160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4"/>
          </p:nvPr>
        </p:nvSpPr>
        <p:spPr>
          <a:xfrm>
            <a:off x="77177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77177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6"/>
          </p:nvPr>
        </p:nvSpPr>
        <p:spPr>
          <a:xfrm>
            <a:off x="11119451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17"/>
          </p:nvPr>
        </p:nvSpPr>
        <p:spPr>
          <a:xfrm>
            <a:off x="11119451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8"/>
          </p:nvPr>
        </p:nvSpPr>
        <p:spPr>
          <a:xfrm>
            <a:off x="14521150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9"/>
          </p:nvPr>
        </p:nvSpPr>
        <p:spPr>
          <a:xfrm>
            <a:off x="145211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914425" y="6853163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914350" y="56373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3"/>
          </p:nvPr>
        </p:nvSpPr>
        <p:spPr>
          <a:xfrm>
            <a:off x="5166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5166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5"/>
          </p:nvPr>
        </p:nvSpPr>
        <p:spPr>
          <a:xfrm>
            <a:off x="9418400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9418325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7"/>
          </p:nvPr>
        </p:nvSpPr>
        <p:spPr>
          <a:xfrm>
            <a:off x="13670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8"/>
          </p:nvPr>
        </p:nvSpPr>
        <p:spPr>
          <a:xfrm>
            <a:off x="13670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 idx="13"/>
          </p:nvPr>
        </p:nvSpPr>
        <p:spPr>
          <a:xfrm>
            <a:off x="91443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14"/>
          </p:nvPr>
        </p:nvSpPr>
        <p:spPr>
          <a:xfrm>
            <a:off x="5166434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15"/>
          </p:nvPr>
        </p:nvSpPr>
        <p:spPr>
          <a:xfrm>
            <a:off x="941840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 idx="16"/>
          </p:nvPr>
        </p:nvSpPr>
        <p:spPr>
          <a:xfrm>
            <a:off x="13670429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3" name="Google Shape;353;p4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2382" y="-454818"/>
            <a:ext cx="12553950" cy="3198019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914400" y="1943100"/>
            <a:ext cx="16459200" cy="64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14400" y="2377450"/>
            <a:ext cx="164592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3757225" y="1348740"/>
            <a:ext cx="3026700" cy="302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7" name="Google Shape;367;p47"/>
          <p:cNvSpPr>
            <a:spLocks noGrp="1"/>
          </p:cNvSpPr>
          <p:nvPr>
            <p:ph type="pic" idx="2"/>
          </p:nvPr>
        </p:nvSpPr>
        <p:spPr>
          <a:xfrm>
            <a:off x="13853225" y="1444749"/>
            <a:ext cx="2834700" cy="283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42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69" name="Google Shape;369;p47"/>
          <p:cNvSpPr txBox="1">
            <a:spLocks noGrp="1"/>
          </p:cNvSpPr>
          <p:nvPr>
            <p:ph type="subTitle" idx="1"/>
          </p:nvPr>
        </p:nvSpPr>
        <p:spPr>
          <a:xfrm>
            <a:off x="914400" y="24049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10424100" cy="59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4"/>
          </p:nvPr>
        </p:nvSpPr>
        <p:spPr>
          <a:xfrm>
            <a:off x="13167550" y="4757200"/>
            <a:ext cx="42060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5"/>
          </p:nvPr>
        </p:nvSpPr>
        <p:spPr>
          <a:xfrm>
            <a:off x="13167550" y="6205750"/>
            <a:ext cx="42060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73" name="Google Shape;373;p47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13792911" y="1348740"/>
            <a:ext cx="3026700" cy="30267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2"/>
            </a:endParaRPr>
          </a:p>
        </p:txBody>
      </p:sp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0789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9" name="Google Shape;379;p48"/>
          <p:cNvSpPr txBox="1">
            <a:spLocks noGrp="1"/>
          </p:cNvSpPr>
          <p:nvPr>
            <p:ph type="body" idx="2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3"/>
          </p:nvPr>
        </p:nvSpPr>
        <p:spPr>
          <a:xfrm>
            <a:off x="13067500" y="4757200"/>
            <a:ext cx="44775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body" idx="4"/>
          </p:nvPr>
        </p:nvSpPr>
        <p:spPr>
          <a:xfrm>
            <a:off x="13067500" y="6205750"/>
            <a:ext cx="44775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2" name="Google Shape;382;p48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3" name="Google Shape;383;p48"/>
          <p:cNvSpPr>
            <a:spLocks noGrp="1"/>
          </p:cNvSpPr>
          <p:nvPr>
            <p:ph type="pic" idx="5"/>
          </p:nvPr>
        </p:nvSpPr>
        <p:spPr>
          <a:xfrm>
            <a:off x="14465500" y="2021350"/>
            <a:ext cx="1681500" cy="168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>
            <a:spLocks noGrp="1"/>
          </p:cNvSpPr>
          <p:nvPr>
            <p:ph type="pic" idx="2"/>
          </p:nvPr>
        </p:nvSpPr>
        <p:spPr>
          <a:xfrm>
            <a:off x="146400" y="0"/>
            <a:ext cx="7041000" cy="10233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6" name="Google Shape;386;p49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101800" y="905250"/>
            <a:ext cx="92718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8101800" y="3017525"/>
            <a:ext cx="92718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>
            <a:spLocks noGrp="1"/>
          </p:cNvSpPr>
          <p:nvPr>
            <p:ph type="pic" idx="2"/>
          </p:nvPr>
        </p:nvSpPr>
        <p:spPr>
          <a:xfrm>
            <a:off x="6034800" y="125"/>
            <a:ext cx="12253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41979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subTitle" idx="1"/>
          </p:nvPr>
        </p:nvSpPr>
        <p:spPr>
          <a:xfrm>
            <a:off x="914400" y="3657600"/>
            <a:ext cx="41979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6" name="Google Shape;406;p5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>
            <a:spLocks noGrp="1"/>
          </p:cNvSpPr>
          <p:nvPr>
            <p:ph type="pic" idx="2"/>
          </p:nvPr>
        </p:nvSpPr>
        <p:spPr>
          <a:xfrm>
            <a:off x="50" y="-125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14400" y="936725"/>
            <a:ext cx="6312000" cy="2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10" name="Google Shape;410;p53"/>
          <p:cNvSpPr txBox="1">
            <a:spLocks noGrp="1"/>
          </p:cNvSpPr>
          <p:nvPr>
            <p:ph type="subTitle" idx="1"/>
          </p:nvPr>
        </p:nvSpPr>
        <p:spPr>
          <a:xfrm>
            <a:off x="914400" y="3200400"/>
            <a:ext cx="631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>
            <a:spLocks noGrp="1"/>
          </p:cNvSpPr>
          <p:nvPr>
            <p:ph type="pic" idx="2"/>
          </p:nvPr>
        </p:nvSpPr>
        <p:spPr>
          <a:xfrm>
            <a:off x="146400" y="0"/>
            <a:ext cx="89976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9" name="Google Shape;419;p55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10058400" y="914400"/>
            <a:ext cx="7315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1" name="Google Shape;421;p55"/>
          <p:cNvSpPr txBox="1">
            <a:spLocks noGrp="1"/>
          </p:cNvSpPr>
          <p:nvPr>
            <p:ph type="subTitle" idx="1"/>
          </p:nvPr>
        </p:nvSpPr>
        <p:spPr>
          <a:xfrm>
            <a:off x="10058400" y="2377450"/>
            <a:ext cx="731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3"/>
          </p:nvPr>
        </p:nvSpPr>
        <p:spPr>
          <a:xfrm>
            <a:off x="10058400" y="3657600"/>
            <a:ext cx="7315200" cy="58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423" name="Google Shape;423;p55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>
            <a:spLocks noGrp="1"/>
          </p:cNvSpPr>
          <p:nvPr>
            <p:ph type="pic" idx="2"/>
          </p:nvPr>
        </p:nvSpPr>
        <p:spPr>
          <a:xfrm>
            <a:off x="-75" y="4434899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6" name="Google Shape;426;p56"/>
          <p:cNvSpPr txBox="1"/>
          <p:nvPr/>
        </p:nvSpPr>
        <p:spPr>
          <a:xfrm>
            <a:off x="152400" y="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7" name="Google Shape;427;p5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8" name="Google Shape;428;p56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>
            <a:spLocks noGrp="1"/>
          </p:cNvSpPr>
          <p:nvPr>
            <p:ph type="pic" idx="2"/>
          </p:nvPr>
        </p:nvSpPr>
        <p:spPr>
          <a:xfrm>
            <a:off x="-75" y="-1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914400" y="7633875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32" name="Google Shape;432;p57"/>
          <p:cNvSpPr txBox="1">
            <a:spLocks noGrp="1"/>
          </p:cNvSpPr>
          <p:nvPr>
            <p:ph type="subTitle" idx="1"/>
          </p:nvPr>
        </p:nvSpPr>
        <p:spPr>
          <a:xfrm>
            <a:off x="914400" y="8456825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7340000" y="-529750"/>
            <a:ext cx="11384400" cy="113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6" name="Google Shape;466;p61"/>
          <p:cNvSpPr>
            <a:spLocks noGrp="1"/>
          </p:cNvSpPr>
          <p:nvPr>
            <p:ph type="pic" idx="2"/>
          </p:nvPr>
        </p:nvSpPr>
        <p:spPr>
          <a:xfrm>
            <a:off x="7545800" y="-323950"/>
            <a:ext cx="10972800" cy="1097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8259492"/>
              <a:gd name="adj2" fmla="val 19053528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2840407"/>
              <a:gd name="adj2" fmla="val 6152671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914400" y="3029736"/>
            <a:ext cx="51207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51207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4" name="Google Shape;474;p62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7" name="Google Shape;477;p62"/>
          <p:cNvSpPr txBox="1">
            <a:spLocks noGrp="1"/>
          </p:cNvSpPr>
          <p:nvPr>
            <p:ph type="title" idx="3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8" name="Google Shape;478;p62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0" name="Google Shape;480;p62"/>
          <p:cNvSpPr txBox="1">
            <a:spLocks noGrp="1"/>
          </p:cNvSpPr>
          <p:nvPr>
            <p:ph type="subTitle" idx="5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81" name="Google Shape;481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4" name="Google Shape;484;p62"/>
          <p:cNvSpPr>
            <a:spLocks noGrp="1"/>
          </p:cNvSpPr>
          <p:nvPr>
            <p:ph type="pic" idx="6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5" name="Google Shape;485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17447512"/>
              <a:gd name="adj2" fmla="val 171772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8495194"/>
              <a:gd name="adj2" fmla="val 1187659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-dark">
  <p:cSld name="Title and Content_2_1">
    <p:bg>
      <p:bgPr>
        <a:gradFill>
          <a:gsLst>
            <a:gs pos="0">
              <a:srgbClr val="20003F"/>
            </a:gs>
            <a:gs pos="28000">
              <a:srgbClr val="20003F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82215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>
                <a:solidFill>
                  <a:schemeClr val="lt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914400" y="2368263"/>
            <a:ext cx="82215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914400" y="3657600"/>
            <a:ext cx="82215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●"/>
              <a:defRPr sz="24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61" name="Google Shape;61;p1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11430000" cy="10287000"/>
          </a:xfrm>
          <a:prstGeom prst="flowChartInputOutpu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3">
  <p:cSld name="Three Speaker Intro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1" name="Google Shape;491;p63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2" name="Google Shape;492;p63"/>
          <p:cNvSpPr txBox="1">
            <a:spLocks noGrp="1"/>
          </p:cNvSpPr>
          <p:nvPr>
            <p:ph type="title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3" name="Google Shape;493;p63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4" name="Google Shape;494;p63"/>
          <p:cNvSpPr txBox="1">
            <a:spLocks noGrp="1"/>
          </p:cNvSpPr>
          <p:nvPr>
            <p:ph type="title" idx="3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4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7" name="Google Shape;497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9" name="Google Shape;499;p63"/>
          <p:cNvSpPr>
            <a:spLocks noGrp="1"/>
          </p:cNvSpPr>
          <p:nvPr>
            <p:ph type="pic" idx="5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0" name="Google Shape;500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9574093"/>
              <a:gd name="adj2" fmla="val 13182015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20771786"/>
              <a:gd name="adj2" fmla="val 644176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title" idx="6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3" name="Google Shape;503;p6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title" idx="7"/>
          </p:nvPr>
        </p:nvSpPr>
        <p:spPr>
          <a:xfrm>
            <a:off x="122531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122531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06" name="Google Shape;506;p63"/>
          <p:cNvSpPr/>
          <p:nvPr/>
        </p:nvSpPr>
        <p:spPr>
          <a:xfrm>
            <a:off x="1275595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7" name="Google Shape;507;p63"/>
          <p:cNvSpPr>
            <a:spLocks noGrp="1"/>
          </p:cNvSpPr>
          <p:nvPr>
            <p:ph type="pic" idx="9"/>
          </p:nvPr>
        </p:nvSpPr>
        <p:spPr>
          <a:xfrm>
            <a:off x="1298453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8" name="Google Shape;508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14620261"/>
              <a:gd name="adj2" fmla="val 179398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6901830"/>
              <a:gd name="adj2" fmla="val 999753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14" name="Google Shape;514;p64"/>
          <p:cNvSpPr txBox="1">
            <a:spLocks noGrp="1"/>
          </p:cNvSpPr>
          <p:nvPr>
            <p:ph type="title" idx="2"/>
          </p:nvPr>
        </p:nvSpPr>
        <p:spPr>
          <a:xfrm>
            <a:off x="91440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5" name="Google Shape;515;p64"/>
          <p:cNvSpPr txBox="1">
            <a:spLocks noGrp="1"/>
          </p:cNvSpPr>
          <p:nvPr>
            <p:ph type="subTitle" idx="1"/>
          </p:nvPr>
        </p:nvSpPr>
        <p:spPr>
          <a:xfrm>
            <a:off x="91440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6" name="Google Shape;516;p64"/>
          <p:cNvSpPr txBox="1">
            <a:spLocks noGrp="1"/>
          </p:cNvSpPr>
          <p:nvPr>
            <p:ph type="title" idx="3"/>
          </p:nvPr>
        </p:nvSpPr>
        <p:spPr>
          <a:xfrm>
            <a:off x="516635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4"/>
          </p:nvPr>
        </p:nvSpPr>
        <p:spPr>
          <a:xfrm>
            <a:off x="516635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8" name="Google Shape;518;p64"/>
          <p:cNvSpPr txBox="1">
            <a:spLocks noGrp="1"/>
          </p:cNvSpPr>
          <p:nvPr>
            <p:ph type="title" idx="5"/>
          </p:nvPr>
        </p:nvSpPr>
        <p:spPr>
          <a:xfrm>
            <a:off x="941832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6"/>
          </p:nvPr>
        </p:nvSpPr>
        <p:spPr>
          <a:xfrm>
            <a:off x="941832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 idx="7"/>
          </p:nvPr>
        </p:nvSpPr>
        <p:spPr>
          <a:xfrm>
            <a:off x="1367027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21" name="Google Shape;521;p64"/>
          <p:cNvSpPr txBox="1">
            <a:spLocks noGrp="1"/>
          </p:cNvSpPr>
          <p:nvPr>
            <p:ph type="subTitle" idx="8"/>
          </p:nvPr>
        </p:nvSpPr>
        <p:spPr>
          <a:xfrm>
            <a:off x="1367027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2" name="Google Shape;522;p6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10238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4" name="Google Shape;524;p64"/>
          <p:cNvSpPr>
            <a:spLocks noGrp="1"/>
          </p:cNvSpPr>
          <p:nvPr>
            <p:ph type="pic" idx="9"/>
          </p:nvPr>
        </p:nvSpPr>
        <p:spPr>
          <a:xfrm>
            <a:off x="12524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5" name="Google Shape;525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52804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8" name="Google Shape;528;p64"/>
          <p:cNvSpPr>
            <a:spLocks noGrp="1"/>
          </p:cNvSpPr>
          <p:nvPr>
            <p:ph type="pic" idx="13"/>
          </p:nvPr>
        </p:nvSpPr>
        <p:spPr>
          <a:xfrm>
            <a:off x="55090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9" name="Google Shape;529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19620526"/>
              <a:gd name="adj2" fmla="val 88895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7957202"/>
              <a:gd name="adj2" fmla="val 14987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95370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2" name="Google Shape;532;p64"/>
          <p:cNvSpPr>
            <a:spLocks noGrp="1"/>
          </p:cNvSpPr>
          <p:nvPr>
            <p:ph type="pic" idx="14"/>
          </p:nvPr>
        </p:nvSpPr>
        <p:spPr>
          <a:xfrm>
            <a:off x="97656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14885306"/>
              <a:gd name="adj2" fmla="val 134631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4140601"/>
              <a:gd name="adj2" fmla="val 9788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37936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6" name="Google Shape;536;p64"/>
          <p:cNvSpPr>
            <a:spLocks noGrp="1"/>
          </p:cNvSpPr>
          <p:nvPr>
            <p:ph type="pic" idx="15"/>
          </p:nvPr>
        </p:nvSpPr>
        <p:spPr>
          <a:xfrm>
            <a:off x="140222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7" name="Google Shape;537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20771101"/>
              <a:gd name="adj2" fmla="val 6715958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8349599"/>
              <a:gd name="adj2" fmla="val 12345560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2" name="Google Shape;542;p65"/>
          <p:cNvSpPr txBox="1">
            <a:spLocks noGrp="1"/>
          </p:cNvSpPr>
          <p:nvPr>
            <p:ph type="subTitle" idx="1"/>
          </p:nvPr>
        </p:nvSpPr>
        <p:spPr>
          <a:xfrm>
            <a:off x="4563600" y="6178900"/>
            <a:ext cx="9160800" cy="13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3" name="Google Shape;543;p6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914400" y="3657600"/>
            <a:ext cx="164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​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2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549" name="Google Shape;549;p66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">
  <p:cSld name="Title+Subtitle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733768" y="1656926"/>
            <a:ext cx="16714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0" i="0" u="none" strike="noStrike" cap="none">
                <a:solidFill>
                  <a:srgbClr val="6170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marL="2057400" lvl="2" indent="-49720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marL="2743200" lvl="3" indent="-385763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4pPr>
            <a:lvl5pPr marL="3429000" lvl="4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AutoNum type="arabicPeriod"/>
              <a:defRPr/>
            </a:lvl5pPr>
            <a:lvl6pPr marL="4114800" lvl="5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50"/>
              <a:buChar char="​"/>
              <a:defRPr/>
            </a:lvl6pPr>
            <a:lvl7pPr marL="4800600" lvl="6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❑"/>
              <a:defRPr/>
            </a:lvl7pPr>
            <a:lvl8pPr marL="5486400" lvl="7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8pPr>
            <a:lvl9pPr marL="6172200" lvl="8" indent="-385763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33768" y="916515"/>
            <a:ext cx="1671471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99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flipH="1">
            <a:off x="50" y="0"/>
            <a:ext cx="48927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13450" y="1806000"/>
            <a:ext cx="6675000" cy="667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4377239"/>
              <a:gd name="adj2" fmla="val 7925216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11970639"/>
              <a:gd name="adj2" fmla="val 18799893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833400" y="2125950"/>
            <a:ext cx="6035100" cy="603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418325" y="4562486"/>
            <a:ext cx="7955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18350" y="53381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>
                <a:solidFill>
                  <a:schemeClr val="dk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 preserve="1" userDrawn="1">
  <p:cSld name="1_2.2 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D0870-4D4A-E410-FFE2-A9E450E6292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922588" y="3613150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DF85C-9321-97A1-FFD6-D51B22B5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9BAE314-D039-944C-FE12-43E27589F39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001962" y="1863725"/>
            <a:ext cx="12284075" cy="9271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C9BEF6B-692D-BF49-5866-78ECFB74965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92300" y="8550275"/>
            <a:ext cx="14765338" cy="11366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702750" y="-1115175"/>
            <a:ext cx="9968700" cy="99687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8921775" y="-896150"/>
            <a:ext cx="9530700" cy="953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8579807" y="9331332"/>
            <a:ext cx="2650500" cy="265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314800" y="9066325"/>
            <a:ext cx="3180300" cy="3180300"/>
          </a:xfrm>
          <a:prstGeom prst="arc">
            <a:avLst>
              <a:gd name="adj1" fmla="val 4242549"/>
              <a:gd name="adj2" fmla="val 13656213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914400" y="3766885"/>
            <a:ext cx="7955400" cy="530915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-455233"/>
            <a:ext cx="606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Splunk Corporate Template  |  TMPLT-FY25-10</a:t>
            </a:r>
            <a:r>
              <a:rPr lang="en-US" sz="1500" b="0" i="0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2</a:t>
            </a:r>
            <a:endParaRPr sz="2100" b="0" i="0" u="none" strike="noStrike" cap="none" dirty="0">
              <a:solidFill>
                <a:schemeClr val="dk2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4400" y="3017520"/>
            <a:ext cx="16459200" cy="6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AA298-9255-F314-1DE6-A5618E3AC42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208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716" r:id="rId7"/>
    <p:sldLayoutId id="2147483662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2" r:id="rId29"/>
    <p:sldLayoutId id="2147483693" r:id="rId30"/>
    <p:sldLayoutId id="2147483694" r:id="rId31"/>
    <p:sldLayoutId id="2147483695" r:id="rId32"/>
    <p:sldLayoutId id="2147483698" r:id="rId33"/>
    <p:sldLayoutId id="2147483699" r:id="rId34"/>
    <p:sldLayoutId id="2147483701" r:id="rId35"/>
    <p:sldLayoutId id="2147483702" r:id="rId36"/>
    <p:sldLayoutId id="2147483703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  <p:sldLayoutId id="2147483717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Splunk Data Sans Pro XBold" panose="020B0504030202020204" pitchFamily="34" charset="0"/>
          <a:ea typeface="Splunk Data Sans Pro XBold" panose="020B0504030202020204" pitchFamily="34" charset="0"/>
          <a:cs typeface="Splunk Data Sans Pro XBold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lunk Data Sans Pro" panose="020B0504030202020204" pitchFamily="34" charset="0"/>
          <a:ea typeface="Splunk Data Sans Pro" panose="020B0504030202020204" pitchFamily="34" charset="0"/>
          <a:cs typeface="Splunk Data Sans Pro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5904">
          <p15:clr>
            <a:srgbClr val="F26B43"/>
          </p15:clr>
        </p15:guide>
        <p15:guide id="4" orient="horz" pos="6480">
          <p15:clr>
            <a:srgbClr val="F26B43"/>
          </p15:clr>
        </p15:guide>
        <p15:guide id="5" pos="5587">
          <p15:clr>
            <a:srgbClr val="F26B43"/>
          </p15:clr>
        </p15:guide>
        <p15:guide id="6" pos="3254">
          <p15:clr>
            <a:srgbClr val="F26B43"/>
          </p15:clr>
        </p15:guide>
        <p15:guide id="7" pos="2909">
          <p15:clr>
            <a:srgbClr val="F26B43"/>
          </p15:clr>
        </p15:guide>
        <p15:guide id="8" pos="576">
          <p15:clr>
            <a:srgbClr val="F26B43"/>
          </p15:clr>
        </p15:guide>
        <p15:guide id="9">
          <p15:clr>
            <a:srgbClr val="F26B43"/>
          </p15:clr>
        </p15:guide>
        <p15:guide id="10" pos="5933">
          <p15:clr>
            <a:srgbClr val="F26B43"/>
          </p15:clr>
        </p15:guide>
        <p15:guide id="11" pos="8266">
          <p15:clr>
            <a:srgbClr val="F26B43"/>
          </p15:clr>
        </p15:guide>
        <p15:guide id="12" pos="8611">
          <p15:clr>
            <a:srgbClr val="F26B43"/>
          </p15:clr>
        </p15:guide>
        <p15:guide id="13" pos="10944">
          <p15:clr>
            <a:srgbClr val="F26B43"/>
          </p15:clr>
        </p15:guide>
        <p15:guide id="14" pos="11520">
          <p15:clr>
            <a:srgbClr val="F26B43"/>
          </p15:clr>
        </p15:guide>
        <p15:guide id="15" pos="3801">
          <p15:clr>
            <a:srgbClr val="00FFFF"/>
          </p15:clr>
        </p15:guide>
        <p15:guide id="16" pos="4147">
          <p15:clr>
            <a:srgbClr val="00FFFF"/>
          </p15:clr>
        </p15:guide>
        <p15:guide id="17" pos="7373">
          <p15:clr>
            <a:srgbClr val="00FFFF"/>
          </p15:clr>
        </p15:guide>
        <p15:guide id="18" pos="7718">
          <p15:clr>
            <a:srgbClr val="00FFFF"/>
          </p15:clr>
        </p15:guide>
        <p15:guide id="19" pos="5760">
          <p15:clr>
            <a:srgbClr val="00FF00"/>
          </p15:clr>
        </p15:guide>
        <p15:guide id="20" orient="horz" pos="3240">
          <p15:clr>
            <a:srgbClr val="00FF00"/>
          </p15:clr>
        </p15:guide>
        <p15:guide id="21" orient="horz" pos="1094">
          <p15:clr>
            <a:srgbClr val="E46962"/>
          </p15:clr>
        </p15:guide>
        <p15:guide id="22" orient="horz" pos="1498">
          <p15:clr>
            <a:srgbClr val="E46962"/>
          </p15:clr>
        </p15:guide>
        <p15:guide id="23" orient="horz" pos="1901">
          <p15:clr>
            <a:srgbClr val="E46962"/>
          </p15:clr>
        </p15:guide>
        <p15:guide id="24" orient="horz" pos="2304">
          <p15:clr>
            <a:srgbClr val="E46962"/>
          </p15:clr>
        </p15:guide>
        <p15:guide id="25" orient="horz" pos="270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02644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b="1" dirty="0">
                <a:latin typeface="Splunk Data Sans Pro XBold" panose="020B0504030202020204" pitchFamily="34" charset="0"/>
                <a:cs typeface="Splunk Data Sans Pro XBold" panose="020B0504030202020204" pitchFamily="34" charset="0"/>
              </a:rPr>
              <a:t>Splunk AppDynamics</a:t>
            </a:r>
            <a:endParaRPr b="1" dirty="0">
              <a:latin typeface="Splunk Data Sans Pro XBold" panose="020B0504030202020204" pitchFamily="34" charset="0"/>
              <a:cs typeface="Splunk Data Sans Pro XBold" panose="020B0504030202020204" pitchFamily="34" charset="0"/>
            </a:endParaRPr>
          </a:p>
        </p:txBody>
      </p:sp>
      <p:sp>
        <p:nvSpPr>
          <p:cNvPr id="558" name="Google Shape;558;p69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Maturity Assessment Comparison Results</a:t>
            </a:r>
            <a:endParaRPr dirty="0"/>
          </a:p>
        </p:txBody>
      </p:sp>
      <p:pic>
        <p:nvPicPr>
          <p:cNvPr id="560" name="Google Shape;560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9144000" y="0"/>
            <a:ext cx="914400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D80B-AE35-DD72-3259-C79D041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38AF8DC-6175-C574-0009-44CB5EE603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83798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33BF2-7535-4201-ED51-D1314440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5F1BB-0DE8-AFA5-04BB-A1E0F5F904D5}"/>
              </a:ext>
            </a:extLst>
          </p:cNvPr>
          <p:cNvSpPr/>
          <p:nvPr/>
        </p:nvSpPr>
        <p:spPr>
          <a:xfrm>
            <a:off x="11903530" y="4816928"/>
            <a:ext cx="5954596" cy="31157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 Reached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 Age &gt; 1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 Age &gt; 2 year increased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not Reporting  Data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Agents Running same version increased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956BA-DF9E-D366-71C4-7825230CE503}"/>
              </a:ext>
            </a:extLst>
          </p:cNvPr>
          <p:cNvSpPr/>
          <p:nvPr/>
        </p:nvSpPr>
        <p:spPr>
          <a:xfrm>
            <a:off x="11903529" y="3586127"/>
            <a:ext cx="5954597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APM Agents – Maturity Downgrades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2EFB4-BEBF-F5BE-534B-67817799819A}"/>
              </a:ext>
            </a:extLst>
          </p:cNvPr>
          <p:cNvSpPr/>
          <p:nvPr/>
        </p:nvSpPr>
        <p:spPr>
          <a:xfrm>
            <a:off x="17022449" y="496318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F789-CD21-62A7-0B18-59ADEE0039CD}"/>
              </a:ext>
            </a:extLst>
          </p:cNvPr>
          <p:cNvSpPr/>
          <p:nvPr/>
        </p:nvSpPr>
        <p:spPr>
          <a:xfrm>
            <a:off x="17022449" y="551240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7B98E-25C9-FACD-4344-CFB90B635CAF}"/>
              </a:ext>
            </a:extLst>
          </p:cNvPr>
          <p:cNvSpPr/>
          <p:nvPr/>
        </p:nvSpPr>
        <p:spPr>
          <a:xfrm>
            <a:off x="17022449" y="60501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54A617-6E71-AE19-1308-DDC916F41D9C}"/>
              </a:ext>
            </a:extLst>
          </p:cNvPr>
          <p:cNvSpPr/>
          <p:nvPr/>
        </p:nvSpPr>
        <p:spPr>
          <a:xfrm>
            <a:off x="17011620" y="6656534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EC733-D9FF-1312-261C-F5F0099F7E8F}"/>
              </a:ext>
            </a:extLst>
          </p:cNvPr>
          <p:cNvSpPr/>
          <p:nvPr/>
        </p:nvSpPr>
        <p:spPr>
          <a:xfrm>
            <a:off x="17011621" y="729715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6AC28F-6815-F958-0F08-8DED102A5FC6}"/>
              </a:ext>
            </a:extLst>
          </p:cNvPr>
          <p:cNvSpPr/>
          <p:nvPr/>
        </p:nvSpPr>
        <p:spPr>
          <a:xfrm>
            <a:off x="11903528" y="4417124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BA4102-3377-E642-7FF3-17DBEDE12581}"/>
              </a:ext>
            </a:extLst>
          </p:cNvPr>
          <p:cNvSpPr/>
          <p:nvPr/>
        </p:nvSpPr>
        <p:spPr>
          <a:xfrm>
            <a:off x="16557172" y="4417124"/>
            <a:ext cx="1300954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DF80F-B75A-1DFF-D3C2-1148C853713D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670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983-FB6C-7B92-BDAE-E240431B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EDF5593B-D0DD-66A1-C6EC-98F9427F92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2490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348F1-A9C8-4D16-804E-74D8B6D3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1254-2BC6-DE52-FF4A-F628DC039078}"/>
              </a:ext>
            </a:extLst>
          </p:cNvPr>
          <p:cNvSpPr/>
          <p:nvPr/>
        </p:nvSpPr>
        <p:spPr>
          <a:xfrm>
            <a:off x="11903528" y="4832442"/>
            <a:ext cx="5954599" cy="31002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Age &gt; 1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Age &gt; 2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not Reporting data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Agents Running  same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Machine Agent not  Installed with App Agent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76D8-8C16-2910-ED86-A61EBDE73FEB}"/>
              </a:ext>
            </a:extLst>
          </p:cNvPr>
          <p:cNvSpPr/>
          <p:nvPr/>
        </p:nvSpPr>
        <p:spPr>
          <a:xfrm>
            <a:off x="11903528" y="3586127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Machine Agents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E8EB8-A0DE-D3BB-20C4-7B9B8C638F12}"/>
              </a:ext>
            </a:extLst>
          </p:cNvPr>
          <p:cNvSpPr/>
          <p:nvPr/>
        </p:nvSpPr>
        <p:spPr>
          <a:xfrm>
            <a:off x="11903529" y="4417123"/>
            <a:ext cx="4474028" cy="5070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51389-C084-13D0-559C-70B1337A5A7B}"/>
              </a:ext>
            </a:extLst>
          </p:cNvPr>
          <p:cNvSpPr/>
          <p:nvPr/>
        </p:nvSpPr>
        <p:spPr>
          <a:xfrm>
            <a:off x="17000793" y="499071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7356-E736-F281-449A-BD8CE8182DFC}"/>
              </a:ext>
            </a:extLst>
          </p:cNvPr>
          <p:cNvSpPr/>
          <p:nvPr/>
        </p:nvSpPr>
        <p:spPr>
          <a:xfrm>
            <a:off x="17011621" y="552115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B5383-0496-A3FF-FD77-041B4543BF3D}"/>
              </a:ext>
            </a:extLst>
          </p:cNvPr>
          <p:cNvSpPr/>
          <p:nvPr/>
        </p:nvSpPr>
        <p:spPr>
          <a:xfrm>
            <a:off x="17000786" y="60832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D8A40-DC8E-7C04-F5AE-DA34E1BD84DF}"/>
              </a:ext>
            </a:extLst>
          </p:cNvPr>
          <p:cNvSpPr/>
          <p:nvPr/>
        </p:nvSpPr>
        <p:spPr>
          <a:xfrm>
            <a:off x="17000786" y="661370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42AC7-D110-DF0A-93F5-F0F37E6E2EB5}"/>
              </a:ext>
            </a:extLst>
          </p:cNvPr>
          <p:cNvSpPr/>
          <p:nvPr/>
        </p:nvSpPr>
        <p:spPr>
          <a:xfrm>
            <a:off x="17000787" y="728855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7AC8A-B7AB-0C62-91A7-30D9162CE8F8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1246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1011-6001-47A8-43A8-A9488613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583A9A6-059F-AC4D-32AF-56607B469E1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20813"/>
            <a:ext cx="11179741" cy="4411889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A0B43-1D99-DAE9-E5AC-4208B0C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352DB-785C-35C5-0D87-3BB29E3BD5D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limits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Load %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Lockdown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Match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9B704-D2A1-D9BE-8454-BDA51E44118F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Business Transactions – Maturity Downgrades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27B23-40BC-8F93-F309-C42DFA063775}"/>
              </a:ext>
            </a:extLst>
          </p:cNvPr>
          <p:cNvSpPr/>
          <p:nvPr/>
        </p:nvSpPr>
        <p:spPr>
          <a:xfrm>
            <a:off x="11903529" y="4346076"/>
            <a:ext cx="4963885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24FD5-83B1-443B-0A5C-F054CE7228CA}"/>
              </a:ext>
            </a:extLst>
          </p:cNvPr>
          <p:cNvSpPr/>
          <p:nvPr/>
        </p:nvSpPr>
        <p:spPr>
          <a:xfrm>
            <a:off x="17011624" y="518280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7B0C70-D408-F023-67D0-B9965D47EE30}"/>
              </a:ext>
            </a:extLst>
          </p:cNvPr>
          <p:cNvSpPr/>
          <p:nvPr/>
        </p:nvSpPr>
        <p:spPr>
          <a:xfrm>
            <a:off x="17011623" y="574302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917AE1-A831-3C8F-236E-C80B921BB8A3}"/>
              </a:ext>
            </a:extLst>
          </p:cNvPr>
          <p:cNvSpPr/>
          <p:nvPr/>
        </p:nvSpPr>
        <p:spPr>
          <a:xfrm>
            <a:off x="17011622" y="630323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8B87C5-1BC8-ED6A-3839-CA66851B6298}"/>
              </a:ext>
            </a:extLst>
          </p:cNvPr>
          <p:cNvSpPr/>
          <p:nvPr/>
        </p:nvSpPr>
        <p:spPr>
          <a:xfrm>
            <a:off x="17011621" y="686345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BBA04-A203-699E-4C40-B332D3A12550}"/>
              </a:ext>
            </a:extLst>
          </p:cNvPr>
          <p:cNvSpPr/>
          <p:nvPr/>
        </p:nvSpPr>
        <p:spPr>
          <a:xfrm>
            <a:off x="16377558" y="4346076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6840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4B05-6E2A-4798-0B55-F437079F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E6D0D0D-C12A-F422-5572-359570559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001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64791-267F-180F-72C3-3E456F5F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90562-1CC4-58D6-474C-1F78A62EA51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Backends – Maturity Downgrades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93074-EA00-D507-5503-656AFC5D57BD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 Load %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 Limits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backend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0C851-5719-249E-4A34-1EBA9E76E758}"/>
              </a:ext>
            </a:extLst>
          </p:cNvPr>
          <p:cNvSpPr/>
          <p:nvPr/>
        </p:nvSpPr>
        <p:spPr>
          <a:xfrm>
            <a:off x="11903529" y="4351810"/>
            <a:ext cx="4669971" cy="5053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F7096-A477-2854-A8BB-45A42B040A0E}"/>
              </a:ext>
            </a:extLst>
          </p:cNvPr>
          <p:cNvSpPr/>
          <p:nvPr/>
        </p:nvSpPr>
        <p:spPr>
          <a:xfrm>
            <a:off x="17011621" y="537658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A71CD-D64C-E64A-95B3-B24BF9413657}"/>
              </a:ext>
            </a:extLst>
          </p:cNvPr>
          <p:cNvSpPr/>
          <p:nvPr/>
        </p:nvSpPr>
        <p:spPr>
          <a:xfrm>
            <a:off x="17011620" y="59367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100DF-E094-6370-01D8-FD860FC9196D}"/>
              </a:ext>
            </a:extLst>
          </p:cNvPr>
          <p:cNvSpPr/>
          <p:nvPr/>
        </p:nvSpPr>
        <p:spPr>
          <a:xfrm>
            <a:off x="17011619" y="64970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40BF1-F4CE-B60F-8844-49B671E7E3BB}"/>
              </a:ext>
            </a:extLst>
          </p:cNvPr>
          <p:cNvSpPr/>
          <p:nvPr/>
        </p:nvSpPr>
        <p:spPr>
          <a:xfrm>
            <a:off x="16377556" y="4351006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22892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2D70-5166-6701-15E4-6DA453C7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80FB10AA-6BB8-F221-C4A0-FE56A48AE96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858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76855-17FA-7CA5-464E-CA583CB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AF6BF-4FDC-8138-EB6B-E9468877D23E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Service Endpoints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59003C-76BB-5BA9-6453-6463D12DDBAB}"/>
              </a:ext>
            </a:extLst>
          </p:cNvPr>
          <p:cNvSpPr/>
          <p:nvPr/>
        </p:nvSpPr>
        <p:spPr>
          <a:xfrm>
            <a:off x="11903530" y="4858812"/>
            <a:ext cx="5954598" cy="30738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Custom rules have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limits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service endpoints 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874B9-0C3C-B5BD-1800-A2A28F98B96E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630A6-1939-3221-3DFF-E8ED14781DB9}"/>
              </a:ext>
            </a:extLst>
          </p:cNvPr>
          <p:cNvSpPr/>
          <p:nvPr/>
        </p:nvSpPr>
        <p:spPr>
          <a:xfrm>
            <a:off x="17011623" y="53275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BBFF9-4E9E-7511-D443-173D70A7E057}"/>
              </a:ext>
            </a:extLst>
          </p:cNvPr>
          <p:cNvSpPr/>
          <p:nvPr/>
        </p:nvSpPr>
        <p:spPr>
          <a:xfrm>
            <a:off x="17011622" y="58878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B5078-3564-CC25-A4C0-D51780215D45}"/>
              </a:ext>
            </a:extLst>
          </p:cNvPr>
          <p:cNvSpPr/>
          <p:nvPr/>
        </p:nvSpPr>
        <p:spPr>
          <a:xfrm>
            <a:off x="17011622" y="665199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F12A3-A043-B69C-A0BE-6BA71A84B035}"/>
              </a:ext>
            </a:extLst>
          </p:cNvPr>
          <p:cNvSpPr/>
          <p:nvPr/>
        </p:nvSpPr>
        <p:spPr>
          <a:xfrm>
            <a:off x="16377556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1677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E1DC4-EBEF-C1DC-97FF-2E4FFED0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A83CAD45-D5F0-9201-F08E-918F6221630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9479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E83D9-76EB-CBFC-5736-BB2AAFE2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AB535-2687-F72C-4773-F942340252E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Error Configuration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7F4EB-9406-61BD-F34E-F349385095D1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of Error transactions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22329-ED7F-4D16-1603-94896124715B}"/>
              </a:ext>
            </a:extLst>
          </p:cNvPr>
          <p:cNvSpPr/>
          <p:nvPr/>
        </p:nvSpPr>
        <p:spPr>
          <a:xfrm>
            <a:off x="11903529" y="4351810"/>
            <a:ext cx="4963885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29200-DE3B-6DE9-95E1-0A275E0BFA12}"/>
              </a:ext>
            </a:extLst>
          </p:cNvPr>
          <p:cNvSpPr/>
          <p:nvPr/>
        </p:nvSpPr>
        <p:spPr>
          <a:xfrm>
            <a:off x="17011621" y="566308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FA6F-B598-CCF2-A639-D2DE197045C8}"/>
              </a:ext>
            </a:extLst>
          </p:cNvPr>
          <p:cNvSpPr/>
          <p:nvPr/>
        </p:nvSpPr>
        <p:spPr>
          <a:xfrm>
            <a:off x="17011623" y="659133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3F102-924A-B12C-43F5-A302C47BF5BB}"/>
              </a:ext>
            </a:extLst>
          </p:cNvPr>
          <p:cNvSpPr/>
          <p:nvPr/>
        </p:nvSpPr>
        <p:spPr>
          <a:xfrm>
            <a:off x="16377556" y="4351809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73882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F3C2-1886-FA04-E0C6-0300992D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5B225DF1-99CA-A1DD-D083-565B2A8065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04184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49ACF-0F60-C8CD-1962-6982F4CD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58895-891E-62DC-198C-90F8F4406E1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HR violations increased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Default HR Modified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Actions bound to policies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Match Rules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F5234-B406-0319-73B9-028C53A07753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Health Rules and Alerting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F4DF8F-D207-1DE3-345E-2F2882027A45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9F8B51-ACC1-70C3-30AE-6A30BC684170}"/>
              </a:ext>
            </a:extLst>
          </p:cNvPr>
          <p:cNvSpPr/>
          <p:nvPr/>
        </p:nvSpPr>
        <p:spPr>
          <a:xfrm>
            <a:off x="17000790" y="518280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69B99-D148-28D6-4D17-A73E4E919B6C}"/>
              </a:ext>
            </a:extLst>
          </p:cNvPr>
          <p:cNvSpPr/>
          <p:nvPr/>
        </p:nvSpPr>
        <p:spPr>
          <a:xfrm>
            <a:off x="17011621" y="57760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B1EA4-2703-1879-D69F-BDA149FF89B0}"/>
              </a:ext>
            </a:extLst>
          </p:cNvPr>
          <p:cNvSpPr/>
          <p:nvPr/>
        </p:nvSpPr>
        <p:spPr>
          <a:xfrm>
            <a:off x="17011621" y="636790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012AC-B458-4B3C-BA4B-F2D42020DFFE}"/>
              </a:ext>
            </a:extLst>
          </p:cNvPr>
          <p:cNvSpPr/>
          <p:nvPr/>
        </p:nvSpPr>
        <p:spPr>
          <a:xfrm>
            <a:off x="17000791" y="697607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54C53-8816-513C-FE66-203C0AC12946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5968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723DE-EE22-F12D-B501-DD27FD71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B7338D6-A0E0-392C-DD45-6D89D7105FA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2" y="3586127"/>
            <a:ext cx="11340277" cy="43465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8CB5E-FE43-2722-6406-E5B5E73A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FC2526-07E1-F078-6154-03CCED6CD9F4}"/>
              </a:ext>
            </a:extLst>
          </p:cNvPr>
          <p:cNvSpPr/>
          <p:nvPr/>
        </p:nvSpPr>
        <p:spPr>
          <a:xfrm>
            <a:off x="11903530" y="4858813"/>
            <a:ext cx="5954598" cy="30738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in snapshots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in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Enabled for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10DCA-1892-86BE-FD41-9376D6A3E17D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Data Collectors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88F6C-683C-4285-F9D5-F03F743838C4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64CE2-99F9-E052-0A77-34919309B7DD}"/>
              </a:ext>
            </a:extLst>
          </p:cNvPr>
          <p:cNvSpPr/>
          <p:nvPr/>
        </p:nvSpPr>
        <p:spPr>
          <a:xfrm>
            <a:off x="17006462" y="534167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4ED2C-1299-B080-B85A-F3A5A56644B9}"/>
              </a:ext>
            </a:extLst>
          </p:cNvPr>
          <p:cNvSpPr/>
          <p:nvPr/>
        </p:nvSpPr>
        <p:spPr>
          <a:xfrm>
            <a:off x="17006462" y="593780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B654A-AE44-E396-2DDC-A22ED633A729}"/>
              </a:ext>
            </a:extLst>
          </p:cNvPr>
          <p:cNvSpPr/>
          <p:nvPr/>
        </p:nvSpPr>
        <p:spPr>
          <a:xfrm>
            <a:off x="16974550" y="6510334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8D651-B486-70AC-F87D-3965F3858680}"/>
              </a:ext>
            </a:extLst>
          </p:cNvPr>
          <p:cNvSpPr/>
          <p:nvPr/>
        </p:nvSpPr>
        <p:spPr>
          <a:xfrm>
            <a:off x="16974549" y="710646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A863C-F0F5-CF00-2570-9DC77BD67937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8094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FF50-02A8-C751-1EBB-83287754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0FB9EDC-D308-E089-78DE-E3D983AE03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491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9C64D-5A10-B7FE-E391-9F48C219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E5DDE-54C7-9F48-B0F3-AD342A4AD296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modified in  last 6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using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34867-1E5A-3D47-6D91-119E3F062A94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71EA4F-BDAC-483B-1B67-825DF0201FB4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87E9F-75F7-C46C-518E-CB6DD999BD57}"/>
              </a:ext>
            </a:extLst>
          </p:cNvPr>
          <p:cNvSpPr/>
          <p:nvPr/>
        </p:nvSpPr>
        <p:spPr>
          <a:xfrm>
            <a:off x="17000791" y="526896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191A3-FEBC-5AF7-2C5E-2AB487B87182}"/>
              </a:ext>
            </a:extLst>
          </p:cNvPr>
          <p:cNvSpPr/>
          <p:nvPr/>
        </p:nvSpPr>
        <p:spPr>
          <a:xfrm>
            <a:off x="17011621" y="595526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6E883F-C214-B60D-0390-944DD0F89F06}"/>
              </a:ext>
            </a:extLst>
          </p:cNvPr>
          <p:cNvSpPr/>
          <p:nvPr/>
        </p:nvSpPr>
        <p:spPr>
          <a:xfrm>
            <a:off x="17000790" y="666366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BB759-B323-EF04-326F-E1E205401A82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8044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0C18-8EEA-E928-7AFA-11A3D4F1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247124B1-A46C-D3FA-D035-C38538945E8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340276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266E0-A967-79C3-CD93-8714149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C91D6C-DE41-5437-2E97-ABEECBCA32E3}"/>
              </a:ext>
            </a:extLst>
          </p:cNvPr>
          <p:cNvSpPr/>
          <p:nvPr/>
        </p:nvSpPr>
        <p:spPr>
          <a:xfrm>
            <a:off x="11903530" y="4858810"/>
            <a:ext cx="5954598" cy="307389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Dev Mode for 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Find Entry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Aggressive Snapshots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Developer Mode for App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B939-210D-C470-82DB-0BECB46B6AEA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Overhead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97838-17EE-179D-2F0F-DA93E1FB656C}"/>
              </a:ext>
            </a:extLst>
          </p:cNvPr>
          <p:cNvSpPr/>
          <p:nvPr/>
        </p:nvSpPr>
        <p:spPr>
          <a:xfrm>
            <a:off x="11903530" y="4351810"/>
            <a:ext cx="4653642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A943E-430A-DD7C-D7AE-9593F6E02BCB}"/>
              </a:ext>
            </a:extLst>
          </p:cNvPr>
          <p:cNvSpPr/>
          <p:nvPr/>
        </p:nvSpPr>
        <p:spPr>
          <a:xfrm>
            <a:off x="16840370" y="514350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2A791-6E66-351E-3E32-2DE80E56423F}"/>
              </a:ext>
            </a:extLst>
          </p:cNvPr>
          <p:cNvSpPr/>
          <p:nvPr/>
        </p:nvSpPr>
        <p:spPr>
          <a:xfrm>
            <a:off x="16840369" y="579010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6D3EA-93C8-8036-E0EF-92E0087CEF4C}"/>
              </a:ext>
            </a:extLst>
          </p:cNvPr>
          <p:cNvSpPr/>
          <p:nvPr/>
        </p:nvSpPr>
        <p:spPr>
          <a:xfrm>
            <a:off x="16840368" y="638784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CB745-1243-BBE0-2F15-D5F2102C9D85}"/>
              </a:ext>
            </a:extLst>
          </p:cNvPr>
          <p:cNvSpPr/>
          <p:nvPr/>
        </p:nvSpPr>
        <p:spPr>
          <a:xfrm>
            <a:off x="16840367" y="707183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047CF9-7AC9-5334-7EC7-D988FBCAFFA5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549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803B-4118-B235-D8EC-96A6F1D1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8" y="1026903"/>
            <a:ext cx="10481732" cy="1412694"/>
          </a:xfrm>
        </p:spPr>
        <p:txBody>
          <a:bodyPr/>
          <a:lstStyle/>
          <a:p>
            <a:r>
              <a:rPr lang="en-GB" sz="5400" dirty="0"/>
              <a:t>Why is a Comparison Assessment needed?</a:t>
            </a:r>
          </a:p>
        </p:txBody>
      </p:sp>
      <p:pic>
        <p:nvPicPr>
          <p:cNvPr id="13" name="Picture Placeholder 12" descr="Gear with compass turning gears without">
            <a:extLst>
              <a:ext uri="{FF2B5EF4-FFF2-40B4-BE49-F238E27FC236}">
                <a16:creationId xmlns:a16="http://schemas.microsoft.com/office/drawing/2014/main" id="{158101CF-E3C8-851D-87B7-5DE58FBA5A0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963" r="12963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CA99DDCF-5AF1-E5AA-15A8-2B80FE40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8" y="5814094"/>
            <a:ext cx="8221500" cy="2831544"/>
          </a:xfrm>
        </p:spPr>
        <p:txBody>
          <a:bodyPr/>
          <a:lstStyle/>
          <a:p>
            <a:r>
              <a:rPr lang="en-US" sz="4000" i="1" dirty="0">
                <a:solidFill>
                  <a:schemeClr val="accent1"/>
                </a:solidFill>
              </a:rPr>
              <a:t>"The right direction in IT comes from comparing outputs to understand how far you've come and where to go next."</a:t>
            </a:r>
            <a:endParaRPr lang="en-GB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4D556814-D93C-98ED-D159-D0CAFADA1484}"/>
              </a:ext>
            </a:extLst>
          </p:cNvPr>
          <p:cNvSpPr txBox="1">
            <a:spLocks/>
          </p:cNvSpPr>
          <p:nvPr/>
        </p:nvSpPr>
        <p:spPr>
          <a:xfrm>
            <a:off x="3294426" y="3870939"/>
            <a:ext cx="532954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US" sz="4800" dirty="0">
                <a:solidFill>
                  <a:schemeClr val="accent3"/>
                </a:solidFill>
              </a:rPr>
              <a:t>Direction!!</a:t>
            </a:r>
            <a:endParaRPr lang="en-GB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Thank you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06242-FDAA-74E7-E103-C8E3B990E638}"/>
              </a:ext>
            </a:extLst>
          </p:cNvPr>
          <p:cNvSpPr txBox="1"/>
          <p:nvPr/>
        </p:nvSpPr>
        <p:spPr>
          <a:xfrm>
            <a:off x="5677968" y="131803"/>
            <a:ext cx="9144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>
                <a:latin typeface="Arial" panose="020B0604020202020204" pitchFamily="34" charset="0"/>
              </a:rPr>
              <a:t>Configuration Assessment Tool (CAT) Criteria</a:t>
            </a:r>
            <a:endParaRPr lang="en-GB" sz="2100" dirty="0"/>
          </a:p>
          <a:p>
            <a:br>
              <a:rPr lang="en-GB" sz="2100" dirty="0"/>
            </a:br>
            <a:endParaRPr lang="en-US" sz="2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B0A81E-B523-50A2-4D8B-B968437A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98" y="686976"/>
            <a:ext cx="15616401" cy="89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4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F73D9-8A28-EBEC-0BCC-9853581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06" y="1040525"/>
            <a:ext cx="15368589" cy="79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7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EEA9-FB3F-2CB4-266A-980EA956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C7D3-1EA4-96EB-42AC-9894253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9111343" cy="6309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Which Applications have improved?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C202-11B3-7900-5094-A3B18E06F9BD}"/>
              </a:ext>
            </a:extLst>
          </p:cNvPr>
          <p:cNvSpPr txBox="1"/>
          <p:nvPr/>
        </p:nvSpPr>
        <p:spPr>
          <a:xfrm>
            <a:off x="934269" y="7310563"/>
            <a:ext cx="44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Total Number of Applications: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9A44-5C0C-4BC0-94CE-B8961955C478}"/>
              </a:ext>
            </a:extLst>
          </p:cNvPr>
          <p:cNvSpPr txBox="1"/>
          <p:nvPr/>
        </p:nvSpPr>
        <p:spPr>
          <a:xfrm>
            <a:off x="12315748" y="259024"/>
            <a:ext cx="378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Applications Improved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able Placeholder 1">
            <a:extLst>
              <a:ext uri="{FF2B5EF4-FFF2-40B4-BE49-F238E27FC236}">
                <a16:creationId xmlns:a16="http://schemas.microsoft.com/office/drawing/2014/main" id="{CA0CFE11-B745-CA8C-3598-4B83190A2A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176399" y="720689"/>
            <a:ext cx="7805057" cy="3947231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9850-DCEB-291A-5E39-A95F75D16ED5}"/>
              </a:ext>
            </a:extLst>
          </p:cNvPr>
          <p:cNvSpPr txBox="1"/>
          <p:nvPr/>
        </p:nvSpPr>
        <p:spPr>
          <a:xfrm>
            <a:off x="914400" y="2694404"/>
            <a:ext cx="88792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 Increase in Maturity, is a sign we are going in the right direction.</a:t>
            </a:r>
          </a:p>
          <a:p>
            <a:endParaRPr lang="en-GB" sz="2400" i="1" dirty="0">
              <a:solidFill>
                <a:schemeClr val="accent2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It leads to enhanced visibility and better application performance monitoring.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3CC0F-D267-7A1C-87F7-32C69FE54DEA}"/>
              </a:ext>
            </a:extLst>
          </p:cNvPr>
          <p:cNvSpPr txBox="1"/>
          <p:nvPr/>
        </p:nvSpPr>
        <p:spPr>
          <a:xfrm>
            <a:off x="5666010" y="7310563"/>
            <a:ext cx="26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400">
                <a:solidFill>
                  <a:schemeClr val="accent4"/>
                </a:solidFill>
                <a:latin typeface="AppD Sans" pitchFamily="2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F7207B8E-2A4E-05FB-1745-EE06C9EF2F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956934" y="6014606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EE78-D316-1BC2-7103-D2B97252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71938"/>
            <a:ext cx="16459200" cy="6309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8729409-3FBE-DAB0-2100-26A4E36F4E4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956934" y="2146068"/>
            <a:ext cx="13849123" cy="113664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EA45D4E-99F7-B291-6F63-3AEECB46ED6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56934" y="4006850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13CF3-91E2-138B-3FFC-E20A79F1BE57}"/>
              </a:ext>
            </a:extLst>
          </p:cNvPr>
          <p:cNvSpPr txBox="1"/>
          <p:nvPr/>
        </p:nvSpPr>
        <p:spPr>
          <a:xfrm>
            <a:off x="3630273" y="1643111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previous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BE150-7EC9-1337-F48C-E3D26A2EDA1F}"/>
              </a:ext>
            </a:extLst>
          </p:cNvPr>
          <p:cNvSpPr txBox="1"/>
          <p:nvPr/>
        </p:nvSpPr>
        <p:spPr>
          <a:xfrm>
            <a:off x="3630273" y="3482610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current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6379-2883-53FC-1054-1128401EED5F}"/>
              </a:ext>
            </a:extLst>
          </p:cNvPr>
          <p:cNvSpPr txBox="1"/>
          <p:nvPr/>
        </p:nvSpPr>
        <p:spPr>
          <a:xfrm>
            <a:off x="3630273" y="5461320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identifies the changes in maturity from the compared assessments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D1852-4E4D-5134-5F92-22BBFDA91EE1}"/>
              </a:ext>
            </a:extLst>
          </p:cNvPr>
          <p:cNvSpPr/>
          <p:nvPr/>
        </p:nvSpPr>
        <p:spPr>
          <a:xfrm>
            <a:off x="1956934" y="7707086"/>
            <a:ext cx="13849123" cy="1926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Maturity Assessment - Levels Guide:</a:t>
            </a:r>
          </a:p>
          <a:p>
            <a:r>
              <a:rPr lang="en-US" sz="2000" dirty="0"/>
              <a:t>•Platinum - 50% of criteria for an application must be Platinum, all remaining criteria must be at least Gold</a:t>
            </a:r>
          </a:p>
          <a:p>
            <a:r>
              <a:rPr lang="en-US" sz="2000" dirty="0"/>
              <a:t>*Gold - 50% of criteria for an application must be Gold or higher, all remaining criteria must be at least Silver</a:t>
            </a:r>
          </a:p>
          <a:p>
            <a:r>
              <a:rPr lang="en-US" sz="2000" dirty="0"/>
              <a:t>«Silver - 80% of criteria for an application must be Silver or higher</a:t>
            </a:r>
          </a:p>
          <a:p>
            <a:r>
              <a:rPr lang="en-US" sz="2000" dirty="0"/>
              <a:t>•Bronze - All remaining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779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D5CE6286-59D6-6E94-55DF-CE950647CBB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957011"/>
            <a:ext cx="13117512" cy="85023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0860A-46C9-4A65-5E50-2A9EFDDB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41BAD-1D92-98F1-0434-985981D91C23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result.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4A0F-4F1C-81BA-1BCE-3886BA45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A4D7713-B1DA-9E3A-5DC2-337C12EB4E2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3597108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E680B-C8A0-FF52-BFB6-EA67770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FDAD9-F9CF-E858-8BCD-524BC8178B05}"/>
              </a:ext>
            </a:extLst>
          </p:cNvPr>
          <p:cNvSpPr txBox="1"/>
          <p:nvPr/>
        </p:nvSpPr>
        <p:spPr>
          <a:xfrm>
            <a:off x="2585244" y="2117558"/>
            <a:ext cx="1311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comparison result of each APM entity.  Improvement is highlighted in </a:t>
            </a:r>
            <a:r>
              <a:rPr lang="en-GB" sz="2400" dirty="0">
                <a:solidFill>
                  <a:srgbClr val="92D050"/>
                </a:solidFill>
                <a:latin typeface="AppD Sans" pitchFamily="2" charset="77"/>
              </a:rPr>
              <a:t>Green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C74D1818-2506-736A-1F46-426E9336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>
            <a:extLst>
              <a:ext uri="{FF2B5EF4-FFF2-40B4-BE49-F238E27FC236}">
                <a16:creationId xmlns:a16="http://schemas.microsoft.com/office/drawing/2014/main" id="{3DE0C695-3EE8-C40D-A3AB-1E392F4CD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Next Steps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782238-98E8-9482-4832-98A4EEA16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– Agent Upgrades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7CEFA-5724-2D16-21E3-CC8D57F527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Priority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4FF4B-A7D1-D230-2F67-C6D76FB31E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dirty="0"/>
              <a:t>Example – BT Enablement sessions</a:t>
            </a:r>
          </a:p>
          <a:p>
            <a:r>
              <a:rPr lang="en-GB" dirty="0"/>
              <a:t>Accelerators</a:t>
            </a:r>
          </a:p>
          <a:p>
            <a:r>
              <a:rPr lang="en-GB" dirty="0"/>
              <a:t>Working sessions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75C3DF-1BF7-14AF-5898-7091E32710F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GB" dirty="0"/>
              <a:t>Priority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2389B-D984-F860-53AC-6CC5F21B7337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GB" dirty="0"/>
              <a:t>Example – Health Rules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FB1747-FE3D-4F7E-F372-19422AF04C4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GB" dirty="0"/>
              <a:t>Priority 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1EF78-264F-EEA9-ADE9-6E7B83B06D7D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GB" dirty="0"/>
              <a:t>Example – move business applications from gold to platinum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CA608E-BEBB-FB95-2238-5DB07552C2E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GB" dirty="0"/>
              <a:t>Priority 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19681D-3EEE-3F10-8D89-D8DC877CF3E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GB" dirty="0"/>
              <a:t>Suggested Plan of Action for Maturity Improvements</a:t>
            </a:r>
          </a:p>
        </p:txBody>
      </p:sp>
    </p:spTree>
    <p:extLst>
      <p:ext uri="{BB962C8B-B14F-4D97-AF65-F5344CB8AC3E}">
        <p14:creationId xmlns:p14="http://schemas.microsoft.com/office/powerpoint/2010/main" val="294790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F52FEEF4-1081-DCB6-EEF0-72A580F3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08">
            <a:extLst>
              <a:ext uri="{FF2B5EF4-FFF2-40B4-BE49-F238E27FC236}">
                <a16:creationId xmlns:a16="http://schemas.microsoft.com/office/drawing/2014/main" id="{DA3DD5A7-BF13-BD6E-7DFE-234B5A6098E4}"/>
              </a:ext>
            </a:extLst>
          </p:cNvPr>
          <p:cNvSpPr txBox="1"/>
          <p:nvPr/>
        </p:nvSpPr>
        <p:spPr>
          <a:xfrm>
            <a:off x="804984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  <a:cs typeface="+mn-cs"/>
              </a:rPr>
              <a:t>MM DD YY</a:t>
            </a:r>
          </a:p>
        </p:txBody>
      </p:sp>
      <p:sp>
        <p:nvSpPr>
          <p:cNvPr id="5" name="Rechteck 26">
            <a:extLst>
              <a:ext uri="{FF2B5EF4-FFF2-40B4-BE49-F238E27FC236}">
                <a16:creationId xmlns:a16="http://schemas.microsoft.com/office/drawing/2014/main" id="{DF9C6016-3991-049E-A7FF-417C903349B0}"/>
              </a:ext>
            </a:extLst>
          </p:cNvPr>
          <p:cNvSpPr/>
          <p:nvPr/>
        </p:nvSpPr>
        <p:spPr bwMode="auto">
          <a:xfrm>
            <a:off x="1434933" y="2412934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6" name="Textfeld 108">
            <a:extLst>
              <a:ext uri="{FF2B5EF4-FFF2-40B4-BE49-F238E27FC236}">
                <a16:creationId xmlns:a16="http://schemas.microsoft.com/office/drawing/2014/main" id="{42675C9B-F282-63AB-12C9-C142BB84209F}"/>
              </a:ext>
            </a:extLst>
          </p:cNvPr>
          <p:cNvSpPr txBox="1"/>
          <p:nvPr/>
        </p:nvSpPr>
        <p:spPr>
          <a:xfrm>
            <a:off x="2813778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7" name="Textfeld 108">
            <a:extLst>
              <a:ext uri="{FF2B5EF4-FFF2-40B4-BE49-F238E27FC236}">
                <a16:creationId xmlns:a16="http://schemas.microsoft.com/office/drawing/2014/main" id="{555765FF-D707-44B4-9A79-46F67F553B2E}"/>
              </a:ext>
            </a:extLst>
          </p:cNvPr>
          <p:cNvSpPr txBox="1"/>
          <p:nvPr/>
        </p:nvSpPr>
        <p:spPr>
          <a:xfrm>
            <a:off x="4903913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8" name="Textfeld 108">
            <a:extLst>
              <a:ext uri="{FF2B5EF4-FFF2-40B4-BE49-F238E27FC236}">
                <a16:creationId xmlns:a16="http://schemas.microsoft.com/office/drawing/2014/main" id="{DA4A86DD-54E8-CB07-3A14-8F5DA85A7376}"/>
              </a:ext>
            </a:extLst>
          </p:cNvPr>
          <p:cNvSpPr txBox="1"/>
          <p:nvPr/>
        </p:nvSpPr>
        <p:spPr>
          <a:xfrm>
            <a:off x="6936846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9" name="Textfeld 108">
            <a:extLst>
              <a:ext uri="{FF2B5EF4-FFF2-40B4-BE49-F238E27FC236}">
                <a16:creationId xmlns:a16="http://schemas.microsoft.com/office/drawing/2014/main" id="{65C64B2C-69F7-8EA8-C68B-787463F3FF14}"/>
              </a:ext>
            </a:extLst>
          </p:cNvPr>
          <p:cNvSpPr txBox="1"/>
          <p:nvPr/>
        </p:nvSpPr>
        <p:spPr>
          <a:xfrm>
            <a:off x="8945015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0" name="Textfeld 108">
            <a:extLst>
              <a:ext uri="{FF2B5EF4-FFF2-40B4-BE49-F238E27FC236}">
                <a16:creationId xmlns:a16="http://schemas.microsoft.com/office/drawing/2014/main" id="{E7E81E41-AC98-A878-0FB2-1C6B55C3020E}"/>
              </a:ext>
            </a:extLst>
          </p:cNvPr>
          <p:cNvSpPr txBox="1"/>
          <p:nvPr/>
        </p:nvSpPr>
        <p:spPr>
          <a:xfrm>
            <a:off x="10989294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1" name="Textfeld 108">
            <a:extLst>
              <a:ext uri="{FF2B5EF4-FFF2-40B4-BE49-F238E27FC236}">
                <a16:creationId xmlns:a16="http://schemas.microsoft.com/office/drawing/2014/main" id="{3BCD371E-443A-DEFA-5F1B-5D982F50F85E}"/>
              </a:ext>
            </a:extLst>
          </p:cNvPr>
          <p:cNvSpPr txBox="1"/>
          <p:nvPr/>
        </p:nvSpPr>
        <p:spPr>
          <a:xfrm>
            <a:off x="12989148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AFFD8B8-5F7A-BE7C-C36E-538348650D75}"/>
              </a:ext>
            </a:extLst>
          </p:cNvPr>
          <p:cNvSpPr txBox="1">
            <a:spLocks/>
          </p:cNvSpPr>
          <p:nvPr/>
        </p:nvSpPr>
        <p:spPr bwMode="auto">
          <a:xfrm>
            <a:off x="68036" y="435042"/>
            <a:ext cx="18151929" cy="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9" tIns="91424" rIns="182849" bIns="91424" numCol="1" anchor="ctr" anchorCtr="0" compatLnSpc="1">
            <a:prstTxWarp prst="textNoShape">
              <a:avLst/>
            </a:prstTxWarp>
            <a:sp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800" dirty="0">
                <a:solidFill>
                  <a:srgbClr val="FFFFFF"/>
                </a:solidFill>
                <a:latin typeface="CiscoSansTT Extra Light"/>
              </a:rPr>
              <a:t>Monthly Review – Quarterly CAT Runs – Maintain Progress</a:t>
            </a:r>
          </a:p>
        </p:txBody>
      </p:sp>
      <p:sp>
        <p:nvSpPr>
          <p:cNvPr id="13" name="Abgerundetes Rechteck 18">
            <a:extLst>
              <a:ext uri="{FF2B5EF4-FFF2-40B4-BE49-F238E27FC236}">
                <a16:creationId xmlns:a16="http://schemas.microsoft.com/office/drawing/2014/main" id="{D13BF5EA-AC29-81C2-A541-BD2B24ABB7C1}"/>
              </a:ext>
            </a:extLst>
          </p:cNvPr>
          <p:cNvSpPr/>
          <p:nvPr/>
        </p:nvSpPr>
        <p:spPr bwMode="auto">
          <a:xfrm>
            <a:off x="647700" y="5401405"/>
            <a:ext cx="16992600" cy="880520"/>
          </a:xfrm>
          <a:prstGeom prst="roundRect">
            <a:avLst>
              <a:gd name="adj" fmla="val 50000"/>
            </a:avLst>
          </a:prstGeom>
          <a:solidFill>
            <a:srgbClr val="0051AF"/>
          </a:solidFill>
          <a:ln w="12700">
            <a:noFill/>
            <a:miter lim="800000"/>
            <a:headEnd/>
            <a:tailEnd/>
          </a:ln>
          <a:effectLst/>
        </p:spPr>
        <p:txBody>
          <a:bodyPr lIns="108014" tIns="0" rIns="0" bIns="0" anchor="ctr" anchorCtr="0"/>
          <a:lstStyle/>
          <a:p>
            <a:pPr marL="133359" indent="-133359" defTabSz="914333" fontAlgn="base">
              <a:spcBef>
                <a:spcPct val="0"/>
              </a:spcBef>
              <a:spcAft>
                <a:spcPts val="900"/>
              </a:spcAft>
              <a:buClr>
                <a:srgbClr val="0D274D">
                  <a:lumMod val="50000"/>
                </a:srgbClr>
              </a:buClr>
              <a:buSzPct val="80000"/>
              <a:tabLst>
                <a:tab pos="542961" algn="r"/>
                <a:tab pos="1614582" algn="r"/>
                <a:tab pos="2686209" algn="r"/>
                <a:tab pos="3772119" algn="r"/>
                <a:tab pos="4843748" algn="r"/>
                <a:tab pos="5915370" algn="r"/>
                <a:tab pos="7001283" algn="r"/>
                <a:tab pos="8072909" algn="r"/>
                <a:tab pos="9144536" algn="r"/>
                <a:tab pos="10230446" algn="r"/>
                <a:tab pos="11302074" algn="r"/>
              </a:tabLst>
              <a:defRPr/>
            </a:pPr>
            <a:endParaRPr lang="de-DE" sz="3000" kern="1200" noProof="1">
              <a:solidFill>
                <a:srgbClr val="FFFFFF">
                  <a:lumMod val="65000"/>
                  <a:lumOff val="35000"/>
                </a:srgbClr>
              </a:solidFill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" name="Gruppieren 68">
            <a:extLst>
              <a:ext uri="{FF2B5EF4-FFF2-40B4-BE49-F238E27FC236}">
                <a16:creationId xmlns:a16="http://schemas.microsoft.com/office/drawing/2014/main" id="{9938FE31-9C33-EF85-F1BC-254D30DD59F3}"/>
              </a:ext>
            </a:extLst>
          </p:cNvPr>
          <p:cNvGrpSpPr/>
          <p:nvPr/>
        </p:nvGrpSpPr>
        <p:grpSpPr>
          <a:xfrm>
            <a:off x="940148" y="5693068"/>
            <a:ext cx="16407719" cy="297275"/>
            <a:chOff x="468648" y="3566677"/>
            <a:chExt cx="8203859" cy="198181"/>
          </a:xfrm>
          <a:solidFill>
            <a:srgbClr val="414244">
              <a:lumMod val="95000"/>
            </a:srgbClr>
          </a:solidFill>
        </p:grpSpPr>
        <p:cxnSp>
          <p:nvCxnSpPr>
            <p:cNvPr id="15" name="Gerade Verbindung 8">
              <a:extLst>
                <a:ext uri="{FF2B5EF4-FFF2-40B4-BE49-F238E27FC236}">
                  <a16:creationId xmlns:a16="http://schemas.microsoft.com/office/drawing/2014/main" id="{19BBB55D-8EDF-95B6-2E8D-4BE3EB6B4C66}"/>
                </a:ext>
              </a:extLst>
            </p:cNvPr>
            <p:cNvCxnSpPr/>
            <p:nvPr/>
          </p:nvCxnSpPr>
          <p:spPr bwMode="auto">
            <a:xfrm rot="16200000" flipH="1">
              <a:off x="1020422" y="3665766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">
              <a:extLst>
                <a:ext uri="{FF2B5EF4-FFF2-40B4-BE49-F238E27FC236}">
                  <a16:creationId xmlns:a16="http://schemas.microsoft.com/office/drawing/2014/main" id="{4B419D80-5D1D-2932-DAC2-65E41583AB8C}"/>
                </a:ext>
              </a:extLst>
            </p:cNvPr>
            <p:cNvCxnSpPr/>
            <p:nvPr/>
          </p:nvCxnSpPr>
          <p:spPr bwMode="auto">
            <a:xfrm rot="16200000" flipH="1">
              <a:off x="2185927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8">
              <a:extLst>
                <a:ext uri="{FF2B5EF4-FFF2-40B4-BE49-F238E27FC236}">
                  <a16:creationId xmlns:a16="http://schemas.microsoft.com/office/drawing/2014/main" id="{0BA70686-D473-768C-DA02-DB2D97351F23}"/>
                </a:ext>
              </a:extLst>
            </p:cNvPr>
            <p:cNvCxnSpPr/>
            <p:nvPr/>
          </p:nvCxnSpPr>
          <p:spPr bwMode="auto">
            <a:xfrm rot="16200000" flipH="1">
              <a:off x="4118360" y="3665770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8">
              <a:extLst>
                <a:ext uri="{FF2B5EF4-FFF2-40B4-BE49-F238E27FC236}">
                  <a16:creationId xmlns:a16="http://schemas.microsoft.com/office/drawing/2014/main" id="{2E61290A-00B7-C110-E06F-2B09771BB46D}"/>
                </a:ext>
              </a:extLst>
            </p:cNvPr>
            <p:cNvCxnSpPr/>
            <p:nvPr/>
          </p:nvCxnSpPr>
          <p:spPr bwMode="auto">
            <a:xfrm rot="16200000" flipH="1">
              <a:off x="511810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8">
              <a:extLst>
                <a:ext uri="{FF2B5EF4-FFF2-40B4-BE49-F238E27FC236}">
                  <a16:creationId xmlns:a16="http://schemas.microsoft.com/office/drawing/2014/main" id="{4A44397C-F3C4-DE68-2CCB-20F5097B9F4B}"/>
                </a:ext>
              </a:extLst>
            </p:cNvPr>
            <p:cNvCxnSpPr/>
            <p:nvPr/>
          </p:nvCxnSpPr>
          <p:spPr bwMode="auto">
            <a:xfrm rot="16200000" flipH="1">
              <a:off x="615442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">
              <a:extLst>
                <a:ext uri="{FF2B5EF4-FFF2-40B4-BE49-F238E27FC236}">
                  <a16:creationId xmlns:a16="http://schemas.microsoft.com/office/drawing/2014/main" id="{1C4FF045-9435-0547-BA85-C05EFB4416FE}"/>
                </a:ext>
              </a:extLst>
            </p:cNvPr>
            <p:cNvCxnSpPr/>
            <p:nvPr/>
          </p:nvCxnSpPr>
          <p:spPr bwMode="auto">
            <a:xfrm rot="16200000" flipH="1">
              <a:off x="3124711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C002BC06-7310-9307-3E71-F4601FCD6422}"/>
                </a:ext>
              </a:extLst>
            </p:cNvPr>
            <p:cNvSpPr/>
            <p:nvPr/>
          </p:nvSpPr>
          <p:spPr bwMode="auto">
            <a:xfrm>
              <a:off x="468648" y="3615428"/>
              <a:ext cx="8203859" cy="99925"/>
            </a:xfrm>
            <a:prstGeom prst="roundRect">
              <a:avLst>
                <a:gd name="adj" fmla="val 5000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8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de-DE" sz="2801" kern="12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Ellipse 19">
            <a:extLst>
              <a:ext uri="{FF2B5EF4-FFF2-40B4-BE49-F238E27FC236}">
                <a16:creationId xmlns:a16="http://schemas.microsoft.com/office/drawing/2014/main" id="{8FB1416B-2F7A-9FCC-DFF5-B06512806F70}"/>
              </a:ext>
            </a:extLst>
          </p:cNvPr>
          <p:cNvSpPr/>
          <p:nvPr/>
        </p:nvSpPr>
        <p:spPr bwMode="auto">
          <a:xfrm>
            <a:off x="328872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3" name="Ellipse 21">
            <a:extLst>
              <a:ext uri="{FF2B5EF4-FFF2-40B4-BE49-F238E27FC236}">
                <a16:creationId xmlns:a16="http://schemas.microsoft.com/office/drawing/2014/main" id="{38E8BA93-EB49-617E-141A-8988208437B0}"/>
              </a:ext>
            </a:extLst>
          </p:cNvPr>
          <p:cNvSpPr/>
          <p:nvPr/>
        </p:nvSpPr>
        <p:spPr bwMode="auto">
          <a:xfrm>
            <a:off x="5331772" y="5729508"/>
            <a:ext cx="219515" cy="216000"/>
          </a:xfrm>
          <a:prstGeom prst="ellipse">
            <a:avLst/>
          </a:prstGeom>
          <a:solidFill>
            <a:srgbClr val="00BC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4" name="Ellipse 107">
            <a:extLst>
              <a:ext uri="{FF2B5EF4-FFF2-40B4-BE49-F238E27FC236}">
                <a16:creationId xmlns:a16="http://schemas.microsoft.com/office/drawing/2014/main" id="{21F8F652-F1E2-9368-7821-475AB2F98557}"/>
              </a:ext>
            </a:extLst>
          </p:cNvPr>
          <p:cNvSpPr/>
          <p:nvPr/>
        </p:nvSpPr>
        <p:spPr bwMode="auto">
          <a:xfrm>
            <a:off x="94178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5" name="Gerade Verbindung 28">
            <a:extLst>
              <a:ext uri="{FF2B5EF4-FFF2-40B4-BE49-F238E27FC236}">
                <a16:creationId xmlns:a16="http://schemas.microsoft.com/office/drawing/2014/main" id="{2FA12BD9-EF7F-1C16-E6AB-B965CC4AF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5424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26" name="Gerade Verbindung 39">
            <a:extLst>
              <a:ext uri="{FF2B5EF4-FFF2-40B4-BE49-F238E27FC236}">
                <a16:creationId xmlns:a16="http://schemas.microsoft.com/office/drawing/2014/main" id="{960F6F76-CC5A-DF27-6AFE-36107072B6BC}"/>
              </a:ext>
            </a:extLst>
          </p:cNvPr>
          <p:cNvCxnSpPr/>
          <p:nvPr/>
        </p:nvCxnSpPr>
        <p:spPr bwMode="auto">
          <a:xfrm flipH="1" flipV="1">
            <a:off x="3395951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Ellipse 20">
            <a:extLst>
              <a:ext uri="{FF2B5EF4-FFF2-40B4-BE49-F238E27FC236}">
                <a16:creationId xmlns:a16="http://schemas.microsoft.com/office/drawing/2014/main" id="{D42A200F-D282-1120-1C45-694266DA4F7D}"/>
              </a:ext>
            </a:extLst>
          </p:cNvPr>
          <p:cNvSpPr/>
          <p:nvPr/>
        </p:nvSpPr>
        <p:spPr bwMode="auto">
          <a:xfrm>
            <a:off x="124567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8" name="Ellipse 22">
            <a:extLst>
              <a:ext uri="{FF2B5EF4-FFF2-40B4-BE49-F238E27FC236}">
                <a16:creationId xmlns:a16="http://schemas.microsoft.com/office/drawing/2014/main" id="{3C06B2CE-1577-D46C-88A9-6A705B2EC0FD}"/>
              </a:ext>
            </a:extLst>
          </p:cNvPr>
          <p:cNvSpPr/>
          <p:nvPr/>
        </p:nvSpPr>
        <p:spPr bwMode="auto">
          <a:xfrm>
            <a:off x="7374820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9" name="Ellipse 24">
            <a:extLst>
              <a:ext uri="{FF2B5EF4-FFF2-40B4-BE49-F238E27FC236}">
                <a16:creationId xmlns:a16="http://schemas.microsoft.com/office/drawing/2014/main" id="{5A80C2AB-3AC6-BA1D-EAF9-4702BBCDFA9E}"/>
              </a:ext>
            </a:extLst>
          </p:cNvPr>
          <p:cNvSpPr/>
          <p:nvPr/>
        </p:nvSpPr>
        <p:spPr bwMode="auto">
          <a:xfrm>
            <a:off x="11460916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30" name="Gerade Verbindung 39">
            <a:extLst>
              <a:ext uri="{FF2B5EF4-FFF2-40B4-BE49-F238E27FC236}">
                <a16:creationId xmlns:a16="http://schemas.microsoft.com/office/drawing/2014/main" id="{107E402D-D9E0-CF53-1A05-A4D03FAC2F23}"/>
              </a:ext>
            </a:extLst>
          </p:cNvPr>
          <p:cNvCxnSpPr/>
          <p:nvPr/>
        </p:nvCxnSpPr>
        <p:spPr bwMode="auto">
          <a:xfrm flipH="1" flipV="1">
            <a:off x="7471316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1" name="Gerade Verbindung 28">
            <a:extLst>
              <a:ext uri="{FF2B5EF4-FFF2-40B4-BE49-F238E27FC236}">
                <a16:creationId xmlns:a16="http://schemas.microsoft.com/office/drawing/2014/main" id="{38CB1F9E-3C9B-238C-FF7B-53D797038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443580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2" name="Gerade Verbindung 28">
            <a:extLst>
              <a:ext uri="{FF2B5EF4-FFF2-40B4-BE49-F238E27FC236}">
                <a16:creationId xmlns:a16="http://schemas.microsoft.com/office/drawing/2014/main" id="{F3748951-5A22-D6A9-E20F-E96F77F1BE39}"/>
              </a:ext>
            </a:extLst>
          </p:cNvPr>
          <p:cNvCxnSpPr/>
          <p:nvPr/>
        </p:nvCxnSpPr>
        <p:spPr bwMode="auto">
          <a:xfrm flipV="1">
            <a:off x="9534803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3" name="Gerade Verbindung 39">
            <a:extLst>
              <a:ext uri="{FF2B5EF4-FFF2-40B4-BE49-F238E27FC236}">
                <a16:creationId xmlns:a16="http://schemas.microsoft.com/office/drawing/2014/main" id="{EF311A6B-1A4F-0EAB-B518-68FE2DE4951D}"/>
              </a:ext>
            </a:extLst>
          </p:cNvPr>
          <p:cNvCxnSpPr/>
          <p:nvPr/>
        </p:nvCxnSpPr>
        <p:spPr bwMode="auto">
          <a:xfrm flipH="1" flipV="1">
            <a:off x="11567960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2EA3469-BA04-F8FB-D073-CFF13CE8E4AD}"/>
              </a:ext>
            </a:extLst>
          </p:cNvPr>
          <p:cNvSpPr/>
          <p:nvPr/>
        </p:nvSpPr>
        <p:spPr>
          <a:xfrm>
            <a:off x="108496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FE0E36-2C9A-A3B9-DF6B-AEF38ADF0520}"/>
              </a:ext>
            </a:extLst>
          </p:cNvPr>
          <p:cNvSpPr/>
          <p:nvPr/>
        </p:nvSpPr>
        <p:spPr>
          <a:xfrm>
            <a:off x="3107432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4FF99-2289-E338-2181-6A4EAE677FE1}"/>
              </a:ext>
            </a:extLst>
          </p:cNvPr>
          <p:cNvSpPr/>
          <p:nvPr/>
        </p:nvSpPr>
        <p:spPr>
          <a:xfrm>
            <a:off x="5148739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F0CD9C-FB35-F932-F93B-CD597AC15E2B}"/>
              </a:ext>
            </a:extLst>
          </p:cNvPr>
          <p:cNvSpPr/>
          <p:nvPr/>
        </p:nvSpPr>
        <p:spPr>
          <a:xfrm>
            <a:off x="717060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D4BC7B-7C85-6D83-9E67-02BB622643D0}"/>
              </a:ext>
            </a:extLst>
          </p:cNvPr>
          <p:cNvSpPr/>
          <p:nvPr/>
        </p:nvSpPr>
        <p:spPr>
          <a:xfrm>
            <a:off x="927653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730428-F1B9-1F7E-269E-032094487B36}"/>
              </a:ext>
            </a:extLst>
          </p:cNvPr>
          <p:cNvSpPr/>
          <p:nvPr/>
        </p:nvSpPr>
        <p:spPr>
          <a:xfrm>
            <a:off x="1124286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6</a:t>
            </a:r>
          </a:p>
        </p:txBody>
      </p:sp>
      <p:sp>
        <p:nvSpPr>
          <p:cNvPr id="40" name="Ellipse 25">
            <a:extLst>
              <a:ext uri="{FF2B5EF4-FFF2-40B4-BE49-F238E27FC236}">
                <a16:creationId xmlns:a16="http://schemas.microsoft.com/office/drawing/2014/main" id="{C8F04619-04DF-D201-7F52-DF62852961B0}"/>
              </a:ext>
            </a:extLst>
          </p:cNvPr>
          <p:cNvSpPr/>
          <p:nvPr/>
        </p:nvSpPr>
        <p:spPr bwMode="auto">
          <a:xfrm>
            <a:off x="135039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41" name="Gerade Verbindung 28">
            <a:extLst>
              <a:ext uri="{FF2B5EF4-FFF2-40B4-BE49-F238E27FC236}">
                <a16:creationId xmlns:a16="http://schemas.microsoft.com/office/drawing/2014/main" id="{CEC3D5A2-42B9-1EF5-1B05-C7B246F5AD56}"/>
              </a:ext>
            </a:extLst>
          </p:cNvPr>
          <p:cNvCxnSpPr/>
          <p:nvPr/>
        </p:nvCxnSpPr>
        <p:spPr bwMode="auto">
          <a:xfrm flipV="1">
            <a:off x="13607736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3E8FF6-F5D1-EC94-215C-3262819468E0}"/>
              </a:ext>
            </a:extLst>
          </p:cNvPr>
          <p:cNvSpPr/>
          <p:nvPr/>
        </p:nvSpPr>
        <p:spPr>
          <a:xfrm>
            <a:off x="13361662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997198-756B-BF7B-C606-04AB184561D5}"/>
              </a:ext>
            </a:extLst>
          </p:cNvPr>
          <p:cNvSpPr/>
          <p:nvPr/>
        </p:nvSpPr>
        <p:spPr>
          <a:xfrm>
            <a:off x="15474224" y="4478104"/>
            <a:ext cx="2729714" cy="2729714"/>
          </a:xfrm>
          <a:prstGeom prst="ellipse">
            <a:avLst/>
          </a:prstGeom>
          <a:solidFill>
            <a:srgbClr val="1E4471"/>
          </a:solidFill>
          <a:ln w="25400" cap="flat" cmpd="sng" algn="ctr">
            <a:solidFill>
              <a:srgbClr val="FFFFFF">
                <a:lumMod val="10000"/>
                <a:lumOff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700" kern="1200" dirty="0">
              <a:solidFill>
                <a:srgbClr val="FFFFFF"/>
              </a:solidFill>
              <a:latin typeface="CiscoSansTT Light"/>
              <a:ea typeface="+mn-ea"/>
              <a:cs typeface="+mn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5EB22BC-9A4B-EE5A-625B-8F0237190D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23748" y="4802461"/>
            <a:ext cx="2167466" cy="2070098"/>
            <a:chOff x="3435" y="1827"/>
            <a:chExt cx="512" cy="489"/>
          </a:xfrm>
        </p:grpSpPr>
        <p:sp>
          <p:nvSpPr>
            <p:cNvPr id="45" name="Oval 32">
              <a:extLst>
                <a:ext uri="{FF2B5EF4-FFF2-40B4-BE49-F238E27FC236}">
                  <a16:creationId xmlns:a16="http://schemas.microsoft.com/office/drawing/2014/main" id="{3E728D16-0356-7A7C-083F-BB8663DB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rgbClr val="005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023505B-36CF-99D3-E9F9-7D764C2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31FD07A3-6413-4032-1D09-C6A5878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4BA1D0DC-043D-6346-B9C6-2EF753CA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B1F22C7-D0A0-5FDF-E8EC-763F6DACE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4BB7CB9-4860-26C7-CBD4-4703DADF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8F0B900-7198-BC6B-E4D4-4218DD36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161FECB-EB22-8CD3-AB5D-2F3A555A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6F22E41-05AE-F648-9FB7-F7A31E53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15A48E39-3E22-DC24-B2D5-C7E8743A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rgbClr val="FBA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CaixaDeTexto 58">
            <a:extLst>
              <a:ext uri="{FF2B5EF4-FFF2-40B4-BE49-F238E27FC236}">
                <a16:creationId xmlns:a16="http://schemas.microsoft.com/office/drawing/2014/main" id="{EF91A6D4-543A-E98E-4BC3-79D25DDC6916}"/>
              </a:ext>
            </a:extLst>
          </p:cNvPr>
          <p:cNvSpPr txBox="1"/>
          <p:nvPr/>
        </p:nvSpPr>
        <p:spPr>
          <a:xfrm>
            <a:off x="605114" y="5883716"/>
            <a:ext cx="1500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1</a:t>
            </a:r>
          </a:p>
        </p:txBody>
      </p:sp>
      <p:sp>
        <p:nvSpPr>
          <p:cNvPr id="56" name="CaixaDeTexto 59">
            <a:extLst>
              <a:ext uri="{FF2B5EF4-FFF2-40B4-BE49-F238E27FC236}">
                <a16:creationId xmlns:a16="http://schemas.microsoft.com/office/drawing/2014/main" id="{6B3651BB-DCF3-7A74-EB76-FF8E59AFC69B}"/>
              </a:ext>
            </a:extLst>
          </p:cNvPr>
          <p:cNvSpPr txBox="1"/>
          <p:nvPr/>
        </p:nvSpPr>
        <p:spPr>
          <a:xfrm>
            <a:off x="2745898" y="5360171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2</a:t>
            </a:r>
          </a:p>
        </p:txBody>
      </p:sp>
      <p:sp>
        <p:nvSpPr>
          <p:cNvPr id="57" name="CaixaDeTexto 60">
            <a:extLst>
              <a:ext uri="{FF2B5EF4-FFF2-40B4-BE49-F238E27FC236}">
                <a16:creationId xmlns:a16="http://schemas.microsoft.com/office/drawing/2014/main" id="{922C3079-0583-A630-9791-549269F1CFC4}"/>
              </a:ext>
            </a:extLst>
          </p:cNvPr>
          <p:cNvSpPr txBox="1"/>
          <p:nvPr/>
        </p:nvSpPr>
        <p:spPr>
          <a:xfrm>
            <a:off x="4769501" y="5909639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3</a:t>
            </a:r>
          </a:p>
        </p:txBody>
      </p:sp>
      <p:sp>
        <p:nvSpPr>
          <p:cNvPr id="58" name="CaixaDeTexto 61">
            <a:extLst>
              <a:ext uri="{FF2B5EF4-FFF2-40B4-BE49-F238E27FC236}">
                <a16:creationId xmlns:a16="http://schemas.microsoft.com/office/drawing/2014/main" id="{8FBB5724-045B-F609-6D91-D4D042663C07}"/>
              </a:ext>
            </a:extLst>
          </p:cNvPr>
          <p:cNvSpPr txBox="1"/>
          <p:nvPr/>
        </p:nvSpPr>
        <p:spPr>
          <a:xfrm>
            <a:off x="6808021" y="5333767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Jan</a:t>
            </a:r>
          </a:p>
        </p:txBody>
      </p:sp>
      <p:sp>
        <p:nvSpPr>
          <p:cNvPr id="59" name="CaixaDeTexto 62">
            <a:extLst>
              <a:ext uri="{FF2B5EF4-FFF2-40B4-BE49-F238E27FC236}">
                <a16:creationId xmlns:a16="http://schemas.microsoft.com/office/drawing/2014/main" id="{6BD4D620-899F-1676-B01F-88C7226B50FA}"/>
              </a:ext>
            </a:extLst>
          </p:cNvPr>
          <p:cNvSpPr txBox="1"/>
          <p:nvPr/>
        </p:nvSpPr>
        <p:spPr>
          <a:xfrm>
            <a:off x="8857664" y="5926385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Feb</a:t>
            </a:r>
          </a:p>
        </p:txBody>
      </p:sp>
      <p:sp>
        <p:nvSpPr>
          <p:cNvPr id="60" name="CaixaDeTexto 63">
            <a:extLst>
              <a:ext uri="{FF2B5EF4-FFF2-40B4-BE49-F238E27FC236}">
                <a16:creationId xmlns:a16="http://schemas.microsoft.com/office/drawing/2014/main" id="{127E80E1-519D-16E7-13AD-2F3C0012ECA3}"/>
              </a:ext>
            </a:extLst>
          </p:cNvPr>
          <p:cNvSpPr txBox="1"/>
          <p:nvPr/>
        </p:nvSpPr>
        <p:spPr>
          <a:xfrm>
            <a:off x="10866020" y="5360174"/>
            <a:ext cx="1738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Mar</a:t>
            </a:r>
          </a:p>
        </p:txBody>
      </p:sp>
      <p:sp>
        <p:nvSpPr>
          <p:cNvPr id="61" name="CaixaDeTexto 64">
            <a:extLst>
              <a:ext uri="{FF2B5EF4-FFF2-40B4-BE49-F238E27FC236}">
                <a16:creationId xmlns:a16="http://schemas.microsoft.com/office/drawing/2014/main" id="{44B73A5F-0709-05CE-8031-DD3A1DC44D9F}"/>
              </a:ext>
            </a:extLst>
          </p:cNvPr>
          <p:cNvSpPr txBox="1"/>
          <p:nvPr/>
        </p:nvSpPr>
        <p:spPr>
          <a:xfrm>
            <a:off x="12937017" y="5925920"/>
            <a:ext cx="1707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Apr</a:t>
            </a:r>
          </a:p>
        </p:txBody>
      </p:sp>
      <p:sp>
        <p:nvSpPr>
          <p:cNvPr id="62" name="Rechteck 26">
            <a:extLst>
              <a:ext uri="{FF2B5EF4-FFF2-40B4-BE49-F238E27FC236}">
                <a16:creationId xmlns:a16="http://schemas.microsoft.com/office/drawing/2014/main" id="{F2A5C8AC-0ADB-910D-AA75-C41CB9947AE0}"/>
              </a:ext>
            </a:extLst>
          </p:cNvPr>
          <p:cNvSpPr/>
          <p:nvPr/>
        </p:nvSpPr>
        <p:spPr bwMode="auto">
          <a:xfrm>
            <a:off x="3498357" y="7449632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2" name="Rechteck 26">
            <a:extLst>
              <a:ext uri="{FF2B5EF4-FFF2-40B4-BE49-F238E27FC236}">
                <a16:creationId xmlns:a16="http://schemas.microsoft.com/office/drawing/2014/main" id="{99782A16-6359-9444-2F7D-D3C7B4081DB0}"/>
              </a:ext>
            </a:extLst>
          </p:cNvPr>
          <p:cNvSpPr/>
          <p:nvPr/>
        </p:nvSpPr>
        <p:spPr bwMode="auto">
          <a:xfrm>
            <a:off x="5545545" y="241681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3" name="Rechteck 26">
            <a:extLst>
              <a:ext uri="{FF2B5EF4-FFF2-40B4-BE49-F238E27FC236}">
                <a16:creationId xmlns:a16="http://schemas.microsoft.com/office/drawing/2014/main" id="{BC551763-372C-1985-2BA9-1D5A67EBD9EB}"/>
              </a:ext>
            </a:extLst>
          </p:cNvPr>
          <p:cNvSpPr/>
          <p:nvPr/>
        </p:nvSpPr>
        <p:spPr bwMode="auto">
          <a:xfrm>
            <a:off x="9675755" y="242467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5" name="Rechteck 26">
            <a:extLst>
              <a:ext uri="{FF2B5EF4-FFF2-40B4-BE49-F238E27FC236}">
                <a16:creationId xmlns:a16="http://schemas.microsoft.com/office/drawing/2014/main" id="{80D8D923-4C11-6180-3C51-9EAE6332122F}"/>
              </a:ext>
            </a:extLst>
          </p:cNvPr>
          <p:cNvSpPr/>
          <p:nvPr/>
        </p:nvSpPr>
        <p:spPr bwMode="auto">
          <a:xfrm>
            <a:off x="11801744" y="7449631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2" name="Rechteck 26">
            <a:extLst>
              <a:ext uri="{FF2B5EF4-FFF2-40B4-BE49-F238E27FC236}">
                <a16:creationId xmlns:a16="http://schemas.microsoft.com/office/drawing/2014/main" id="{17AD4C39-8159-8EEF-F6E2-09C02C19FB0A}"/>
              </a:ext>
            </a:extLst>
          </p:cNvPr>
          <p:cNvSpPr/>
          <p:nvPr/>
        </p:nvSpPr>
        <p:spPr bwMode="auto">
          <a:xfrm>
            <a:off x="7726379" y="7421049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3" name="Rechteck 26">
            <a:extLst>
              <a:ext uri="{FF2B5EF4-FFF2-40B4-BE49-F238E27FC236}">
                <a16:creationId xmlns:a16="http://schemas.microsoft.com/office/drawing/2014/main" id="{4A975E95-C0F9-925B-D61B-67912AADBDA0}"/>
              </a:ext>
            </a:extLst>
          </p:cNvPr>
          <p:cNvSpPr/>
          <p:nvPr/>
        </p:nvSpPr>
        <p:spPr bwMode="auto">
          <a:xfrm>
            <a:off x="13871018" y="2379683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6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7AAB-25E4-EDE1-A08B-885F2DD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20-F99B-9AFE-1C54-24EA7AF8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APM Entity Downgrade Deep dive</a:t>
            </a:r>
          </a:p>
        </p:txBody>
      </p:sp>
    </p:spTree>
    <p:extLst>
      <p:ext uri="{BB962C8B-B14F-4D97-AF65-F5344CB8AC3E}">
        <p14:creationId xmlns:p14="http://schemas.microsoft.com/office/powerpoint/2010/main" val="2953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lunk TMPLT-FY25-103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3506fe-02b7-486a-a64d-aee1427685a8" xsi:nil="true"/>
    <lcf76f155ced4ddcb4097134ff3c332f xmlns="ded50d22-3ab6-41c0-b466-e0ec76822ed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0FCDCB0D45C4892DC59196FAB7D22" ma:contentTypeVersion="10" ma:contentTypeDescription="Create a new document." ma:contentTypeScope="" ma:versionID="e4f91ffb008d6c1cd547f970a196c3b7">
  <xsd:schema xmlns:xsd="http://www.w3.org/2001/XMLSchema" xmlns:xs="http://www.w3.org/2001/XMLSchema" xmlns:p="http://schemas.microsoft.com/office/2006/metadata/properties" xmlns:ns2="ded50d22-3ab6-41c0-b466-e0ec76822ed6" xmlns:ns3="f13506fe-02b7-486a-a64d-aee1427685a8" targetNamespace="http://schemas.microsoft.com/office/2006/metadata/properties" ma:root="true" ma:fieldsID="49b58e877df4e51158c1baf0846c543c" ns2:_="" ns3:_="">
    <xsd:import namespace="ded50d22-3ab6-41c0-b466-e0ec76822ed6"/>
    <xsd:import namespace="f13506fe-02b7-486a-a64d-aee142768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50d22-3ab6-41c0-b466-e0ec76822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506fe-02b7-486a-a64d-aee1427685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2c64f5-f871-4668-a160-13f26b9765bc}" ma:internalName="TaxCatchAll" ma:showField="CatchAllData" ma:web="f13506fe-02b7-486a-a64d-aee142768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C102A-6AD8-4A33-9736-D80D5A9DEA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51E0A8-2117-4252-8633-82B2C4AA903D}">
  <ds:schemaRefs>
    <ds:schemaRef ds:uri="http://schemas.microsoft.com/office/2006/metadata/properties"/>
    <ds:schemaRef ds:uri="http://schemas.microsoft.com/office/infopath/2007/PartnerControls"/>
    <ds:schemaRef ds:uri="f13506fe-02b7-486a-a64d-aee1427685a8"/>
    <ds:schemaRef ds:uri="ded50d22-3ab6-41c0-b466-e0ec76822ed6"/>
  </ds:schemaRefs>
</ds:datastoreItem>
</file>

<file path=customXml/itemProps3.xml><?xml version="1.0" encoding="utf-8"?>
<ds:datastoreItem xmlns:ds="http://schemas.openxmlformats.org/officeDocument/2006/customXml" ds:itemID="{763BB47E-06EE-415B-87D2-8A5708494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50d22-3ab6-41c0-b466-e0ec76822ed6"/>
    <ds:schemaRef ds:uri="f13506fe-02b7-486a-a64d-aee1427685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23510</TotalTime>
  <Words>1304</Words>
  <Application>Microsoft Macintosh PowerPoint</Application>
  <PresentationFormat>Custom</PresentationFormat>
  <Paragraphs>238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CiscoSansTT ExtraLight</vt:lpstr>
      <vt:lpstr>Splunk Data Sans Pro Black</vt:lpstr>
      <vt:lpstr>Splunk Data Sans Pro XBold</vt:lpstr>
      <vt:lpstr>Lexend Medium</vt:lpstr>
      <vt:lpstr>CiscoSansTT Extra Light</vt:lpstr>
      <vt:lpstr>Roboto Mono</vt:lpstr>
      <vt:lpstr>AppD Sans</vt:lpstr>
      <vt:lpstr>Splunk Data Sans Pro</vt:lpstr>
      <vt:lpstr>Lexend</vt:lpstr>
      <vt:lpstr>Calibri</vt:lpstr>
      <vt:lpstr>CiscoSansTT Medium</vt:lpstr>
      <vt:lpstr>Arial</vt:lpstr>
      <vt:lpstr>CiscoSansTT Light</vt:lpstr>
      <vt:lpstr>Splunk TMPLT-FY25-103</vt:lpstr>
      <vt:lpstr>Splunk AppDynamics</vt:lpstr>
      <vt:lpstr>Why is a Comparison Assessment needed?</vt:lpstr>
      <vt:lpstr>Which Applications have improved?</vt:lpstr>
      <vt:lpstr>PowerPoint Presentation</vt:lpstr>
      <vt:lpstr>PowerPoint Presentation</vt:lpstr>
      <vt:lpstr>PowerPoint Presentation</vt:lpstr>
      <vt:lpstr>Next Steps</vt:lpstr>
      <vt:lpstr>PowerPoint Presentation</vt:lpstr>
      <vt:lpstr>APM Entity Downgrade Deep dive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Eugene Breen (eubreen)</cp:lastModifiedBy>
  <cp:revision>51</cp:revision>
  <dcterms:modified xsi:type="dcterms:W3CDTF">2025-07-08T17:18:35Z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Cisco Confidential</vt:lpwstr>
  </property>
  <property fmtid="{D5CDD505-2E9C-101B-9397-08002B2CF9AE}" pid="3" name="MSIP_Label_a189e4fd-a2fa-47bf-9b21-17f706ee2968_Enabled">
    <vt:lpwstr>true</vt:lpwstr>
  </property>
  <property fmtid="{D5CDD505-2E9C-101B-9397-08002B2CF9AE}" pid="4" name="MSIP_Label_a189e4fd-a2fa-47bf-9b21-17f706ee2968_SetDate">
    <vt:lpwstr>2024-10-10T15:00:33Z</vt:lpwstr>
  </property>
  <property fmtid="{D5CDD505-2E9C-101B-9397-08002B2CF9AE}" pid="5" name="MSIP_Label_a189e4fd-a2fa-47bf-9b21-17f706ee2968_Method">
    <vt:lpwstr>Privileged</vt:lpwstr>
  </property>
  <property fmtid="{D5CDD505-2E9C-101B-9397-08002B2CF9AE}" pid="6" name="MSIP_Label_a189e4fd-a2fa-47bf-9b21-17f706ee2968_Name">
    <vt:lpwstr>Cisco Public Label</vt:lpwstr>
  </property>
  <property fmtid="{D5CDD505-2E9C-101B-9397-08002B2CF9AE}" pid="7" name="MSIP_Label_a189e4fd-a2fa-47bf-9b21-17f706ee2968_SiteId">
    <vt:lpwstr>5ae1af62-9505-4097-a69a-c1553ef7840e</vt:lpwstr>
  </property>
  <property fmtid="{D5CDD505-2E9C-101B-9397-08002B2CF9AE}" pid="8" name="MSIP_Label_a189e4fd-a2fa-47bf-9b21-17f706ee2968_ActionId">
    <vt:lpwstr>002bacc3-d14b-4cb1-86dc-ac810f80819c</vt:lpwstr>
  </property>
  <property fmtid="{D5CDD505-2E9C-101B-9397-08002B2CF9AE}" pid="9" name="MSIP_Label_a189e4fd-a2fa-47bf-9b21-17f706ee2968_ContentBits">
    <vt:lpwstr>2</vt:lpwstr>
  </property>
  <property fmtid="{D5CDD505-2E9C-101B-9397-08002B2CF9AE}" pid="10" name="ClassificationContentMarkingFooterLocations">
    <vt:lpwstr>Splunk TMPLT-FY25-103:3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0x0101005BA0FCDCB0D45C4892DC59196FAB7D22</vt:lpwstr>
  </property>
</Properties>
</file>